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2"/>
  </p:notesMasterIdLst>
  <p:sldIdLst>
    <p:sldId id="270" r:id="rId2"/>
    <p:sldId id="271" r:id="rId3"/>
    <p:sldId id="257" r:id="rId4"/>
    <p:sldId id="258" r:id="rId5"/>
    <p:sldId id="268" r:id="rId6"/>
    <p:sldId id="260" r:id="rId7"/>
    <p:sldId id="261" r:id="rId8"/>
    <p:sldId id="262" r:id="rId9"/>
    <p:sldId id="263" r:id="rId10"/>
    <p:sldId id="264" r:id="rId11"/>
    <p:sldId id="265" r:id="rId12"/>
    <p:sldId id="266" r:id="rId13"/>
    <p:sldId id="269" r:id="rId14"/>
    <p:sldId id="256" r:id="rId15"/>
    <p:sldId id="273" r:id="rId16"/>
    <p:sldId id="274" r:id="rId17"/>
    <p:sldId id="272" r:id="rId18"/>
    <p:sldId id="275" r:id="rId19"/>
    <p:sldId id="276" r:id="rId20"/>
    <p:sldId id="277" r:id="rId21"/>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473B4CF-A255-4B0E-A266-B5C04B961A33}" type="datetimeFigureOut">
              <a:rPr lang="tr-TR" smtClean="0"/>
              <a:t>15.08.2024</a:t>
            </a:fld>
            <a:endParaRPr lang="tr-TR"/>
          </a:p>
        </p:txBody>
      </p:sp>
      <p:sp>
        <p:nvSpPr>
          <p:cNvPr id="4" name="Slayt Görüntüsü Yer Tutucusu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30F934ED-4E61-4FCC-9366-1FCA9C195AD3}" type="slidenum">
              <a:rPr lang="tr-TR" smtClean="0"/>
              <a:t>‹#›</a:t>
            </a:fld>
            <a:endParaRPr lang="tr-TR"/>
          </a:p>
        </p:txBody>
      </p:sp>
    </p:spTree>
    <p:extLst>
      <p:ext uri="{BB962C8B-B14F-4D97-AF65-F5344CB8AC3E}">
        <p14:creationId xmlns:p14="http://schemas.microsoft.com/office/powerpoint/2010/main" val="35592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F934ED-4E61-4FCC-9366-1FCA9C195AD3}" type="slidenum">
              <a:rPr lang="tr-TR" smtClean="0"/>
              <a:t>14</a:t>
            </a:fld>
            <a:endParaRPr lang="tr-TR"/>
          </a:p>
        </p:txBody>
      </p:sp>
    </p:spTree>
    <p:extLst>
      <p:ext uri="{BB962C8B-B14F-4D97-AF65-F5344CB8AC3E}">
        <p14:creationId xmlns:p14="http://schemas.microsoft.com/office/powerpoint/2010/main" val="268684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F934ED-4E61-4FCC-9366-1FCA9C195AD3}" type="slidenum">
              <a:rPr lang="tr-TR" smtClean="0"/>
              <a:t>16</a:t>
            </a:fld>
            <a:endParaRPr lang="tr-TR"/>
          </a:p>
        </p:txBody>
      </p:sp>
    </p:spTree>
    <p:extLst>
      <p:ext uri="{BB962C8B-B14F-4D97-AF65-F5344CB8AC3E}">
        <p14:creationId xmlns:p14="http://schemas.microsoft.com/office/powerpoint/2010/main" val="313305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F934ED-4E61-4FCC-9366-1FCA9C195AD3}" type="slidenum">
              <a:rPr lang="tr-TR" smtClean="0"/>
              <a:t>17</a:t>
            </a:fld>
            <a:endParaRPr lang="tr-TR"/>
          </a:p>
        </p:txBody>
      </p:sp>
    </p:spTree>
    <p:extLst>
      <p:ext uri="{BB962C8B-B14F-4D97-AF65-F5344CB8AC3E}">
        <p14:creationId xmlns:p14="http://schemas.microsoft.com/office/powerpoint/2010/main" val="267999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109100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290450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030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262099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65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27481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282673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162037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307091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407993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6838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172576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207867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180928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117344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A711E0-4C0C-413A-BF53-AC285264C30A}"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D196C-0E67-4CD1-AA1C-6DBC3D0D9B47}" type="slidenum">
              <a:rPr lang="tr-TR" smtClean="0"/>
              <a:pPr/>
              <a:t>‹#›</a:t>
            </a:fld>
            <a:endParaRPr lang="tr-TR"/>
          </a:p>
        </p:txBody>
      </p:sp>
    </p:spTree>
    <p:extLst>
      <p:ext uri="{BB962C8B-B14F-4D97-AF65-F5344CB8AC3E}">
        <p14:creationId xmlns:p14="http://schemas.microsoft.com/office/powerpoint/2010/main" val="151266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A711E0-4C0C-413A-BF53-AC285264C30A}" type="datetimeFigureOut">
              <a:rPr lang="tr-TR" smtClean="0"/>
              <a:pPr/>
              <a:t>15.08.2024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6D196C-0E67-4CD1-AA1C-6DBC3D0D9B47}" type="slidenum">
              <a:rPr lang="tr-TR" smtClean="0"/>
              <a:pPr/>
              <a:t>‹#›</a:t>
            </a:fld>
            <a:endParaRPr lang="tr-TR"/>
          </a:p>
        </p:txBody>
      </p:sp>
    </p:spTree>
    <p:extLst>
      <p:ext uri="{BB962C8B-B14F-4D97-AF65-F5344CB8AC3E}">
        <p14:creationId xmlns:p14="http://schemas.microsoft.com/office/powerpoint/2010/main" val="39089021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B60F52-1B1E-44C8-B29C-4CF558A20647}"/>
              </a:ext>
            </a:extLst>
          </p:cNvPr>
          <p:cNvSpPr>
            <a:spLocks noGrp="1"/>
          </p:cNvSpPr>
          <p:nvPr>
            <p:ph type="title"/>
          </p:nvPr>
        </p:nvSpPr>
        <p:spPr/>
        <p:txBody>
          <a:bodyPr/>
          <a:lstStyle/>
          <a:p>
            <a:pPr algn="ctr"/>
            <a:r>
              <a:rPr lang="tr-TR" dirty="0">
                <a:solidFill>
                  <a:schemeClr val="tx1">
                    <a:lumMod val="95000"/>
                    <a:lumOff val="5000"/>
                  </a:schemeClr>
                </a:solidFill>
              </a:rPr>
              <a:t>   GAZİANTEP FISTIĞI RAPORU</a:t>
            </a:r>
            <a:br>
              <a:rPr lang="tr-TR" dirty="0">
                <a:solidFill>
                  <a:schemeClr val="tx1">
                    <a:lumMod val="95000"/>
                    <a:lumOff val="5000"/>
                  </a:schemeClr>
                </a:solidFill>
              </a:rPr>
            </a:br>
            <a:r>
              <a:rPr lang="tr-TR" dirty="0">
                <a:solidFill>
                  <a:schemeClr val="tx1">
                    <a:lumMod val="95000"/>
                    <a:lumOff val="5000"/>
                  </a:schemeClr>
                </a:solidFill>
              </a:rPr>
              <a:t> 2024</a:t>
            </a:r>
          </a:p>
        </p:txBody>
      </p:sp>
      <p:sp>
        <p:nvSpPr>
          <p:cNvPr id="3" name="İçerik Yer Tutucusu 2">
            <a:extLst>
              <a:ext uri="{FF2B5EF4-FFF2-40B4-BE49-F238E27FC236}">
                <a16:creationId xmlns:a16="http://schemas.microsoft.com/office/drawing/2014/main" id="{E4320F74-8123-4578-BBDD-62EE21ED23DA}"/>
              </a:ext>
            </a:extLst>
          </p:cNvPr>
          <p:cNvSpPr>
            <a:spLocks noGrp="1"/>
          </p:cNvSpPr>
          <p:nvPr>
            <p:ph idx="1"/>
          </p:nvPr>
        </p:nvSpPr>
        <p:spPr>
          <a:xfrm>
            <a:off x="-798989" y="2160589"/>
            <a:ext cx="11647502" cy="4471030"/>
          </a:xfrm>
        </p:spPr>
        <p:txBody>
          <a:bodyPr>
            <a:normAutofit/>
          </a:bodyPr>
          <a:lstStyle/>
          <a:p>
            <a:endParaRPr lang="tr-TR" dirty="0"/>
          </a:p>
          <a:p>
            <a:endParaRPr lang="tr-TR" dirty="0"/>
          </a:p>
          <a:p>
            <a:endParaRPr lang="tr-TR" dirty="0"/>
          </a:p>
          <a:p>
            <a:endParaRPr lang="tr-TR" dirty="0"/>
          </a:p>
          <a:p>
            <a:endParaRPr lang="tr-TR" dirty="0"/>
          </a:p>
          <a:p>
            <a:pPr marL="3657600" lvl="8" indent="0">
              <a:buNone/>
            </a:pPr>
            <a:endParaRPr lang="tr-TR" dirty="0"/>
          </a:p>
          <a:p>
            <a:pPr marL="3657600" lvl="8" indent="0">
              <a:buNone/>
            </a:pPr>
            <a:endParaRPr lang="tr-TR" sz="2400" dirty="0"/>
          </a:p>
          <a:p>
            <a:pPr marL="3657600" lvl="8" indent="0">
              <a:buNone/>
            </a:pPr>
            <a:endParaRPr lang="tr-TR" sz="2400" dirty="0"/>
          </a:p>
          <a:p>
            <a:pPr marL="3657600" lvl="8" indent="0">
              <a:buNone/>
            </a:pPr>
            <a:r>
              <a:rPr lang="tr-TR" sz="2400" dirty="0"/>
              <a:t>             İsmail İNCESOY</a:t>
            </a:r>
          </a:p>
          <a:p>
            <a:pPr marL="3657600" lvl="8" indent="0">
              <a:buNone/>
            </a:pPr>
            <a:r>
              <a:rPr lang="tr-TR" sz="2400" dirty="0"/>
              <a:t>    Gaziantep Ticaret İl Müdürü</a:t>
            </a:r>
          </a:p>
          <a:p>
            <a:endParaRPr lang="tr-TR" dirty="0"/>
          </a:p>
        </p:txBody>
      </p:sp>
      <p:pic>
        <p:nvPicPr>
          <p:cNvPr id="1026" name="Resim 2" descr="O:\DIGERLERI\logo.png">
            <a:extLst>
              <a:ext uri="{FF2B5EF4-FFF2-40B4-BE49-F238E27FC236}">
                <a16:creationId xmlns:a16="http://schemas.microsoft.com/office/drawing/2014/main" id="{0EA42427-2889-4C8C-8579-30EB64185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024" y="2090062"/>
            <a:ext cx="3595457" cy="283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05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70438" y="1156138"/>
            <a:ext cx="9100039" cy="4985980"/>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ANTEPFISTIĞININ İNSAN BESLENMESİNDEKİ ÖNEMİ</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Antepfıstığının insan sağlığına ve beslenmesine önemli katkıları Günde </a:t>
            </a:r>
            <a:r>
              <a:rPr lang="tr-TR" sz="2000" b="1" dirty="0">
                <a:latin typeface="Times New Roman" panose="02020603050405020304" pitchFamily="18" charset="0"/>
                <a:cs typeface="Times New Roman" panose="02020603050405020304" pitchFamily="18" charset="0"/>
              </a:rPr>
              <a:t>10-12 adet </a:t>
            </a:r>
            <a:r>
              <a:rPr lang="tr-TR" sz="2000" dirty="0">
                <a:latin typeface="Times New Roman" panose="02020603050405020304" pitchFamily="18" charset="0"/>
                <a:cs typeface="Times New Roman" panose="02020603050405020304" pitchFamily="18" charset="0"/>
              </a:rPr>
              <a:t>yenilen iç antepfıstığı, </a:t>
            </a:r>
            <a:r>
              <a:rPr lang="tr-TR" sz="2000" b="1" dirty="0">
                <a:latin typeface="Times New Roman" panose="02020603050405020304" pitchFamily="18" charset="0"/>
                <a:cs typeface="Times New Roman" panose="02020603050405020304" pitchFamily="18" charset="0"/>
              </a:rPr>
              <a:t>vücudun günlük yağ ihtiyacını karşılayabilmektedir.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100 g antepfıstığı vücudun günlük protein, vitamin </a:t>
            </a:r>
            <a:r>
              <a:rPr lang="tr-TR" sz="2000" dirty="0" err="1">
                <a:latin typeface="Times New Roman" panose="02020603050405020304" pitchFamily="18" charset="0"/>
                <a:cs typeface="Times New Roman" panose="02020603050405020304" pitchFamily="18" charset="0"/>
              </a:rPr>
              <a:t>Bl</a:t>
            </a:r>
            <a:r>
              <a:rPr lang="tr-TR" sz="2000" dirty="0">
                <a:latin typeface="Times New Roman" panose="02020603050405020304" pitchFamily="18" charset="0"/>
                <a:cs typeface="Times New Roman" panose="02020603050405020304" pitchFamily="18" charset="0"/>
              </a:rPr>
              <a:t> ve fosfor ihtiyacının %35'ini karşılamaktadır.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Antepfıstığında </a:t>
            </a:r>
            <a:r>
              <a:rPr lang="tr-TR" sz="2000" b="1" dirty="0">
                <a:latin typeface="Times New Roman" panose="02020603050405020304" pitchFamily="18" charset="0"/>
                <a:cs typeface="Times New Roman" panose="02020603050405020304" pitchFamily="18" charset="0"/>
              </a:rPr>
              <a:t>kolesterol yoktur. </a:t>
            </a:r>
            <a:r>
              <a:rPr lang="tr-TR" sz="2000" dirty="0">
                <a:latin typeface="Times New Roman" panose="02020603050405020304" pitchFamily="18" charset="0"/>
                <a:cs typeface="Times New Roman" panose="02020603050405020304" pitchFamily="18" charset="0"/>
              </a:rPr>
              <a:t>Kandaki </a:t>
            </a:r>
            <a:r>
              <a:rPr lang="tr-TR" sz="2000" b="1" dirty="0">
                <a:latin typeface="Times New Roman" panose="02020603050405020304" pitchFamily="18" charset="0"/>
                <a:cs typeface="Times New Roman" panose="02020603050405020304" pitchFamily="18" charset="0"/>
              </a:rPr>
              <a:t>kolesterol düzeyini düşürür</a:t>
            </a:r>
            <a:r>
              <a:rPr lang="tr-TR"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Koroner </a:t>
            </a:r>
            <a:r>
              <a:rPr lang="tr-TR" sz="2000" b="1" dirty="0">
                <a:latin typeface="Times New Roman" panose="02020603050405020304" pitchFamily="18" charset="0"/>
                <a:cs typeface="Times New Roman" panose="02020603050405020304" pitchFamily="18" charset="0"/>
              </a:rPr>
              <a:t>kalp hastalığı riskini azaltır. </a:t>
            </a:r>
            <a:r>
              <a:rPr lang="tr-TR" sz="2000" dirty="0">
                <a:latin typeface="Times New Roman" panose="02020603050405020304" pitchFamily="18" charset="0"/>
                <a:cs typeface="Times New Roman" panose="02020603050405020304" pitchFamily="18" charset="0"/>
              </a:rPr>
              <a:t>Antepfıstığı, sığır etinden protein yönünden </a:t>
            </a:r>
            <a:r>
              <a:rPr lang="tr-TR" sz="2000" b="1" dirty="0">
                <a:latin typeface="Times New Roman" panose="02020603050405020304" pitchFamily="18" charset="0"/>
                <a:cs typeface="Times New Roman" panose="02020603050405020304" pitchFamily="18" charset="0"/>
              </a:rPr>
              <a:t>2 kat, fosfor yönünden ise 4 kat daha</a:t>
            </a:r>
            <a:r>
              <a:rPr lang="tr-TR" sz="2000" dirty="0">
                <a:latin typeface="Times New Roman" panose="02020603050405020304" pitchFamily="18" charset="0"/>
                <a:cs typeface="Times New Roman" panose="02020603050405020304" pitchFamily="18" charset="0"/>
              </a:rPr>
              <a:t> üstündür.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Vitamin </a:t>
            </a:r>
            <a:r>
              <a:rPr lang="tr-TR" sz="2000" b="1" dirty="0">
                <a:latin typeface="Times New Roman" panose="02020603050405020304" pitchFamily="18" charset="0"/>
                <a:cs typeface="Times New Roman" panose="02020603050405020304" pitchFamily="18" charset="0"/>
              </a:rPr>
              <a:t>E, B ve C </a:t>
            </a:r>
            <a:r>
              <a:rPr lang="tr-TR" sz="2000" dirty="0">
                <a:latin typeface="Times New Roman" panose="02020603050405020304" pitchFamily="18" charset="0"/>
                <a:cs typeface="Times New Roman" panose="02020603050405020304" pitchFamily="18" charset="0"/>
              </a:rPr>
              <a:t>kompleksince zengindir.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Antepfıstığı </a:t>
            </a:r>
            <a:r>
              <a:rPr lang="tr-TR" sz="2000" b="1" dirty="0">
                <a:latin typeface="Times New Roman" panose="02020603050405020304" pitchFamily="18" charset="0"/>
                <a:cs typeface="Times New Roman" panose="02020603050405020304" pitchFamily="18" charset="0"/>
              </a:rPr>
              <a:t>şeker hastalığında kullanılabilir</a:t>
            </a:r>
            <a:r>
              <a:rPr lang="tr-TR"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100 g antepfıstığında 4 g posa bulunur. Posa miktarı yönünden pirinç, patates ve buğdaydan (0.3 g) daha üstündür.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İnce bağırsakta glikoz emilimini azaltır ve kan şekerinin yükselmesini önler. Yapısındaki lipitlerin çoğunluğu </a:t>
            </a:r>
            <a:r>
              <a:rPr lang="tr-TR" sz="2000" dirty="0" err="1">
                <a:latin typeface="Times New Roman" panose="02020603050405020304" pitchFamily="18" charset="0"/>
                <a:cs typeface="Times New Roman" panose="02020603050405020304" pitchFamily="18" charset="0"/>
              </a:rPr>
              <a:t>monounsature</a:t>
            </a:r>
            <a:r>
              <a:rPr lang="tr-TR" sz="2000" dirty="0">
                <a:latin typeface="Times New Roman" panose="02020603050405020304" pitchFamily="18" charset="0"/>
                <a:cs typeface="Times New Roman" panose="02020603050405020304" pitchFamily="18" charset="0"/>
              </a:rPr>
              <a:t> yağ asidi içerdiğinden (35 g), kan şekerini yükseltme yönünden buğdaydan daha az riske sahiptir.</a:t>
            </a:r>
          </a:p>
          <a:p>
            <a:pPr algn="just"/>
            <a:endParaRPr lang="tr-TR"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343474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70438" y="1156138"/>
            <a:ext cx="6180993" cy="4093428"/>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ANTEPFISTIĞINDA HASAT</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Antepfıstığında hasat “boz hasat” ve “ben hasat” olmak üzere iki farklı zamanda yapılmaktadır.</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Boz hasat erken yapılan hasattır. Ağustos ayının ilk haftası başlar yaklaşık 20 gün sürer. Toplam hasadın 1/3 oranına denk gelmektedir.</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Boz hasat yapılmasında ana neden, bu dönemde meyve içlerinin yeşil ve sanayilik kullanıma daha uygun olmasıdır.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Erken yapıldığından olgun dönemde yapılan hasada kıyasla iç ağırlığı daha düşüktür.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Çok erken yapılırsa ağırlık kaybının yanında yeşil renginde de kayıplar olmaktadır. </a:t>
            </a:r>
            <a:endParaRPr lang="tr-TR"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2" name="AutoShape 2" descr="Boz Antep fıstığı&quot;nda hasat başladı | Analiz Gazet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Boz Antep fıstığı&quot;nda hasat başladı | Analiz Gazete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6" descr="Boz Antep fıstığı&quot;nda hasat başladı | Analiz Gazetes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a:picLocks noChangeAspect="1"/>
          </p:cNvPicPr>
          <p:nvPr/>
        </p:nvPicPr>
        <p:blipFill>
          <a:blip r:embed="rId3"/>
          <a:stretch>
            <a:fillRect/>
          </a:stretch>
        </p:blipFill>
        <p:spPr>
          <a:xfrm>
            <a:off x="7332784" y="1156138"/>
            <a:ext cx="4146137" cy="2943225"/>
          </a:xfrm>
          <a:prstGeom prst="rect">
            <a:avLst/>
          </a:prstGeom>
        </p:spPr>
      </p:pic>
      <p:pic>
        <p:nvPicPr>
          <p:cNvPr id="11" name="Resim 10"/>
          <p:cNvPicPr>
            <a:picLocks noChangeAspect="1"/>
          </p:cNvPicPr>
          <p:nvPr/>
        </p:nvPicPr>
        <p:blipFill>
          <a:blip r:embed="rId4"/>
          <a:stretch>
            <a:fillRect/>
          </a:stretch>
        </p:blipFill>
        <p:spPr>
          <a:xfrm>
            <a:off x="7332784" y="4099363"/>
            <a:ext cx="4229101" cy="2573999"/>
          </a:xfrm>
          <a:prstGeom prst="rect">
            <a:avLst/>
          </a:prstGeom>
        </p:spPr>
      </p:pic>
    </p:spTree>
    <p:extLst>
      <p:ext uri="{BB962C8B-B14F-4D97-AF65-F5344CB8AC3E}">
        <p14:creationId xmlns:p14="http://schemas.microsoft.com/office/powerpoint/2010/main" val="272915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571500" y="1160585"/>
            <a:ext cx="6400800" cy="4093428"/>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ANTEPFISTIĞINDA HASAT</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Ben hasat, meyve dış kabuğunun matlaştığı, kırmızı renk alan kabuğun yumuşayarak sert kabuktan kolayca ayrıldığı ve sert kabukta </a:t>
            </a:r>
            <a:r>
              <a:rPr lang="tr-TR" sz="2000" dirty="0" err="1">
                <a:latin typeface="Times New Roman" panose="02020603050405020304" pitchFamily="18" charset="0"/>
                <a:cs typeface="Times New Roman" panose="02020603050405020304" pitchFamily="18" charset="0"/>
              </a:rPr>
              <a:t>çıtlamanın</a:t>
            </a:r>
            <a:r>
              <a:rPr lang="tr-TR" sz="2000" dirty="0">
                <a:latin typeface="Times New Roman" panose="02020603050405020304" pitchFamily="18" charset="0"/>
                <a:cs typeface="Times New Roman" panose="02020603050405020304" pitchFamily="18" charset="0"/>
              </a:rPr>
              <a:t> oluştuğu dönemde yapılan geç hasat işlemidir.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Erken hasattaki gibi bunda da zaman geciktirilirse tohumda kalite bozuklukları olmaktadır. </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Geç hasat yapıldığında kırmızı kabuk büzüşmekte ve kurumakta, iç meyve rengi açılmakta, kalite kaybı olmakta, hayvan ve haşere zararı artmaktadır. Hasat süresinin ilerlemesiyle birlikte toprağa dökülen ve uzun süre toprakta kalan kabuğu zedelenmiş antepfıstıklarında çürüme ve küflenme görülmektedir.</a:t>
            </a:r>
            <a:endParaRPr lang="tr-TR"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2" name="Resim 1"/>
          <p:cNvPicPr>
            <a:picLocks noChangeAspect="1"/>
          </p:cNvPicPr>
          <p:nvPr/>
        </p:nvPicPr>
        <p:blipFill>
          <a:blip r:embed="rId3"/>
          <a:stretch>
            <a:fillRect/>
          </a:stretch>
        </p:blipFill>
        <p:spPr>
          <a:xfrm>
            <a:off x="7059857" y="1240220"/>
            <a:ext cx="4352235" cy="2654771"/>
          </a:xfrm>
          <a:prstGeom prst="rect">
            <a:avLst/>
          </a:prstGeom>
        </p:spPr>
      </p:pic>
      <p:pic>
        <p:nvPicPr>
          <p:cNvPr id="3" name="Resim 2"/>
          <p:cNvPicPr>
            <a:picLocks noChangeAspect="1"/>
          </p:cNvPicPr>
          <p:nvPr/>
        </p:nvPicPr>
        <p:blipFill>
          <a:blip r:embed="rId4"/>
          <a:stretch>
            <a:fillRect/>
          </a:stretch>
        </p:blipFill>
        <p:spPr>
          <a:xfrm>
            <a:off x="7059856" y="3882779"/>
            <a:ext cx="4352235" cy="2742467"/>
          </a:xfrm>
          <a:prstGeom prst="rect">
            <a:avLst/>
          </a:prstGeom>
        </p:spPr>
      </p:pic>
    </p:spTree>
    <p:extLst>
      <p:ext uri="{BB962C8B-B14F-4D97-AF65-F5344CB8AC3E}">
        <p14:creationId xmlns:p14="http://schemas.microsoft.com/office/powerpoint/2010/main" val="377262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70438" y="1156138"/>
            <a:ext cx="8924193" cy="3631763"/>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ANTEPFISTIĞINDA DEPOLAMA</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1-10 0C'de ve %65-75 bağıl nemli koşullarda kabuklu olarak 9- 24 ay, </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1-10 0C'de ve %65-75 bağıl nemde 1 yıl, </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vakum ve gazlı ambalajlarda 1-10 0C'de 1-2 yıl,</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 donmuş olarak -18 0C'de 3 yıl kadar muhafaza edilebilmektedir. </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Öte yandan iç Antep fıstığı parşömen kağıdı ile kaplanmış karton kutu içerisinde 12-140C, derecelerinde %50-60 bağıl nem koşullarında 14 ay, aynı sıcaklık ve % 75-80 bağıl nemde ise 4 ay süreyle muhafaza edileceği bildirilmiştir</a:t>
            </a:r>
            <a:endParaRPr lang="tr-TR" sz="2000" b="1"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289650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4560" y="320010"/>
            <a:ext cx="75965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4078"/>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2096085" y="388883"/>
            <a:ext cx="7737231"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pic>
        <p:nvPicPr>
          <p:cNvPr id="8"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2837" y="275462"/>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18" name="Başlık 17">
            <a:extLst>
              <a:ext uri="{FF2B5EF4-FFF2-40B4-BE49-F238E27FC236}">
                <a16:creationId xmlns:a16="http://schemas.microsoft.com/office/drawing/2014/main" id="{05C18DCE-C7CA-4B4A-AB6D-3370E2087296}"/>
              </a:ext>
            </a:extLst>
          </p:cNvPr>
          <p:cNvSpPr>
            <a:spLocks noGrp="1"/>
          </p:cNvSpPr>
          <p:nvPr>
            <p:ph type="ctrTitle"/>
          </p:nvPr>
        </p:nvSpPr>
        <p:spPr>
          <a:xfrm>
            <a:off x="1507067" y="1298837"/>
            <a:ext cx="7766936" cy="677109"/>
          </a:xfrm>
        </p:spPr>
        <p:txBody>
          <a:bodyPr/>
          <a:lstStyle/>
          <a:p>
            <a:pPr algn="l"/>
            <a:endParaRPr lang="tr-TR" sz="2000" dirty="0"/>
          </a:p>
        </p:txBody>
      </p:sp>
      <p:sp>
        <p:nvSpPr>
          <p:cNvPr id="23" name="Alt Başlık 22">
            <a:extLst>
              <a:ext uri="{FF2B5EF4-FFF2-40B4-BE49-F238E27FC236}">
                <a16:creationId xmlns:a16="http://schemas.microsoft.com/office/drawing/2014/main" id="{28A6CBE5-68B4-43F7-A8A8-8B609FE5B026}"/>
              </a:ext>
            </a:extLst>
          </p:cNvPr>
          <p:cNvSpPr>
            <a:spLocks noGrp="1"/>
          </p:cNvSpPr>
          <p:nvPr>
            <p:ph type="subTitle" idx="1"/>
          </p:nvPr>
        </p:nvSpPr>
        <p:spPr>
          <a:xfrm>
            <a:off x="1329514" y="1869280"/>
            <a:ext cx="7766936" cy="1096899"/>
          </a:xfrm>
        </p:spPr>
        <p:txBody>
          <a:bodyPr/>
          <a:lstStyle/>
          <a:p>
            <a:pPr algn="l"/>
            <a:r>
              <a:rPr lang="tr-TR" b="0" i="0" dirty="0">
                <a:solidFill>
                  <a:schemeClr val="tx1">
                    <a:lumMod val="95000"/>
                    <a:lumOff val="5000"/>
                  </a:schemeClr>
                </a:solidFill>
                <a:effectLst/>
                <a:latin typeface="Times New Roman" panose="02020603050405020304" pitchFamily="18" charset="0"/>
                <a:cs typeface="Times New Roman" panose="02020603050405020304" pitchFamily="18" charset="0"/>
              </a:rPr>
              <a:t>*Yapılan araştırmalara göre Ülkelere Göre Dünya Fıstık Üretimine ilişkin sıralama aşağıdaki çizelge yer almaktadır.</a:t>
            </a:r>
          </a:p>
          <a:p>
            <a:endParaRPr lang="tr-TR" dirty="0"/>
          </a:p>
        </p:txBody>
      </p:sp>
      <p:pic>
        <p:nvPicPr>
          <p:cNvPr id="27" name="Resim 26">
            <a:extLst>
              <a:ext uri="{FF2B5EF4-FFF2-40B4-BE49-F238E27FC236}">
                <a16:creationId xmlns:a16="http://schemas.microsoft.com/office/drawing/2014/main" id="{5439468E-FFCE-4C8B-AE2E-6B2CA3E84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1" y="2659810"/>
            <a:ext cx="11576482" cy="3922727"/>
          </a:xfrm>
          <a:prstGeom prst="rect">
            <a:avLst/>
          </a:prstGeom>
        </p:spPr>
      </p:pic>
    </p:spTree>
    <p:extLst>
      <p:ext uri="{BB962C8B-B14F-4D97-AF65-F5344CB8AC3E}">
        <p14:creationId xmlns:p14="http://schemas.microsoft.com/office/powerpoint/2010/main" val="1410336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6859B-D6D1-40D9-A73F-4B1B995A9C5D}"/>
              </a:ext>
            </a:extLst>
          </p:cNvPr>
          <p:cNvSpPr>
            <a:spLocks noGrp="1"/>
          </p:cNvSpPr>
          <p:nvPr>
            <p:ph type="title"/>
          </p:nvPr>
        </p:nvSpPr>
        <p:spPr/>
        <p:txBody>
          <a:bodyPr>
            <a:normAutofit fontScale="90000"/>
          </a:bodyPr>
          <a:lstStyle/>
          <a:p>
            <a:br>
              <a:rPr lang="tr-TR" sz="2000" dirty="0"/>
            </a:br>
            <a:br>
              <a:rPr lang="tr-TR" sz="2000" dirty="0"/>
            </a:br>
            <a:br>
              <a:rPr lang="tr-TR" sz="2000" dirty="0"/>
            </a:b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Yapılan araştırmaya göre Antep Fıstığının İhracat pazarına ilişkin verileri aşağıdaki şekildedir.</a:t>
            </a:r>
          </a:p>
        </p:txBody>
      </p:sp>
      <p:pic>
        <p:nvPicPr>
          <p:cNvPr id="5" name="İçerik Yer Tutucusu 4">
            <a:extLst>
              <a:ext uri="{FF2B5EF4-FFF2-40B4-BE49-F238E27FC236}">
                <a16:creationId xmlns:a16="http://schemas.microsoft.com/office/drawing/2014/main" id="{F5D8574B-8BD9-43AC-8CE0-8B766184C1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629" y="2160588"/>
            <a:ext cx="7137647" cy="4346744"/>
          </a:xfrm>
        </p:spPr>
      </p:pic>
      <p:pic>
        <p:nvPicPr>
          <p:cNvPr id="3" name="Resim 2">
            <a:extLst>
              <a:ext uri="{FF2B5EF4-FFF2-40B4-BE49-F238E27FC236}">
                <a16:creationId xmlns:a16="http://schemas.microsoft.com/office/drawing/2014/main" id="{22EF774B-CDC5-4205-8833-345FA6648315}"/>
              </a:ext>
            </a:extLst>
          </p:cNvPr>
          <p:cNvPicPr>
            <a:picLocks noChangeAspect="1"/>
          </p:cNvPicPr>
          <p:nvPr/>
        </p:nvPicPr>
        <p:blipFill>
          <a:blip r:embed="rId3"/>
          <a:stretch>
            <a:fillRect/>
          </a:stretch>
        </p:blipFill>
        <p:spPr>
          <a:xfrm>
            <a:off x="1107420" y="249905"/>
            <a:ext cx="7736495" cy="719390"/>
          </a:xfrm>
          <a:prstGeom prst="rect">
            <a:avLst/>
          </a:prstGeom>
          <a:ln>
            <a:noFill/>
          </a:ln>
          <a:effectLst>
            <a:outerShdw blurRad="292100" dist="139700" dir="2700000" algn="tl" rotWithShape="0">
              <a:srgbClr val="333333">
                <a:alpha val="65000"/>
              </a:srgbClr>
            </a:outerShdw>
          </a:effectLst>
        </p:spPr>
      </p:pic>
      <p:pic>
        <p:nvPicPr>
          <p:cNvPr id="6" name="Resim 5">
            <a:extLst>
              <a:ext uri="{FF2B5EF4-FFF2-40B4-BE49-F238E27FC236}">
                <a16:creationId xmlns:a16="http://schemas.microsoft.com/office/drawing/2014/main" id="{EB82D013-DEFE-4C40-B9DD-2CC86B306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4078"/>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7" name="Resim 6">
            <a:extLst>
              <a:ext uri="{FF2B5EF4-FFF2-40B4-BE49-F238E27FC236}">
                <a16:creationId xmlns:a16="http://schemas.microsoft.com/office/drawing/2014/main" id="{EFD481CA-3ABF-4704-A394-4F3D8C34E9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1114" y="334078"/>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8" name="Dikdörtgen 7">
            <a:extLst>
              <a:ext uri="{FF2B5EF4-FFF2-40B4-BE49-F238E27FC236}">
                <a16:creationId xmlns:a16="http://schemas.microsoft.com/office/drawing/2014/main" id="{F87D4F32-AEF3-4D6A-A947-5EE7D6523F04}"/>
              </a:ext>
            </a:extLst>
          </p:cNvPr>
          <p:cNvSpPr/>
          <p:nvPr/>
        </p:nvSpPr>
        <p:spPr>
          <a:xfrm>
            <a:off x="2194560" y="320010"/>
            <a:ext cx="75965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Metin kutusu 8">
            <a:extLst>
              <a:ext uri="{FF2B5EF4-FFF2-40B4-BE49-F238E27FC236}">
                <a16:creationId xmlns:a16="http://schemas.microsoft.com/office/drawing/2014/main" id="{CB42F217-51E8-40A0-907B-3E6CCD1621FD}"/>
              </a:ext>
            </a:extLst>
          </p:cNvPr>
          <p:cNvSpPr txBox="1"/>
          <p:nvPr/>
        </p:nvSpPr>
        <p:spPr>
          <a:xfrm>
            <a:off x="1751814" y="326125"/>
            <a:ext cx="7737231"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6442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6DC19-01B1-4FE9-B850-6522E8699C41}"/>
              </a:ext>
            </a:extLst>
          </p:cNvPr>
          <p:cNvSpPr>
            <a:spLocks noGrp="1"/>
          </p:cNvSpPr>
          <p:nvPr>
            <p:ph type="title"/>
          </p:nvPr>
        </p:nvSpPr>
        <p:spPr/>
        <p:txBody>
          <a:bodyPr>
            <a:normAutofit fontScale="90000"/>
          </a:bodyPr>
          <a:lstStyle/>
          <a:p>
            <a:br>
              <a:rPr lang="tr-TR" sz="2000" b="0" i="0" dirty="0">
                <a:solidFill>
                  <a:srgbClr val="1F1F1F"/>
                </a:solidFill>
                <a:effectLst/>
                <a:latin typeface="Google Sans"/>
              </a:rPr>
            </a:br>
            <a:br>
              <a:rPr lang="tr-TR" sz="2000" b="0" i="0" dirty="0">
                <a:solidFill>
                  <a:srgbClr val="1F1F1F"/>
                </a:solidFill>
                <a:effectLst/>
                <a:latin typeface="Google Sans"/>
              </a:rPr>
            </a:br>
            <a:br>
              <a:rPr lang="tr-TR" sz="2000" b="0" i="0" dirty="0">
                <a:solidFill>
                  <a:srgbClr val="1F1F1F"/>
                </a:solidFill>
                <a:effectLst/>
                <a:latin typeface="Google Sans"/>
              </a:rPr>
            </a:br>
            <a:br>
              <a:rPr lang="tr-TR" sz="2000" b="0" i="0" dirty="0">
                <a:solidFill>
                  <a:srgbClr val="1F1F1F"/>
                </a:solidFill>
                <a:effectLst/>
                <a:latin typeface="Google Sans"/>
              </a:rPr>
            </a:br>
            <a:r>
              <a:rPr lang="tr-TR" sz="2000" b="0" i="0" dirty="0">
                <a:solidFill>
                  <a:srgbClr val="1F1F1F"/>
                </a:solidFill>
                <a:effectLst/>
                <a:latin typeface="Times New Roman" panose="02020603050405020304" pitchFamily="18" charset="0"/>
                <a:cs typeface="Times New Roman" panose="02020603050405020304" pitchFamily="18" charset="0"/>
              </a:rPr>
              <a:t>Türkiye  %48 ekili Antep fıstığı üretim alanında Dünyada birinci</a:t>
            </a:r>
            <a:r>
              <a:rPr lang="tr-TR" sz="2000" b="0" i="0" dirty="0">
                <a:solidFill>
                  <a:srgbClr val="040C28"/>
                </a:solidFill>
                <a:effectLst/>
                <a:latin typeface="Times New Roman" panose="02020603050405020304" pitchFamily="18" charset="0"/>
                <a:cs typeface="Times New Roman" panose="02020603050405020304" pitchFamily="18" charset="0"/>
              </a:rPr>
              <a:t> sırada, </a:t>
            </a:r>
            <a:r>
              <a:rPr lang="tr-TR" sz="2000" b="0" i="0" dirty="0">
                <a:solidFill>
                  <a:srgbClr val="1F1F1F"/>
                </a:solidFill>
                <a:effectLst/>
                <a:latin typeface="Times New Roman" panose="02020603050405020304" pitchFamily="18" charset="0"/>
                <a:cs typeface="Times New Roman" panose="02020603050405020304" pitchFamily="18" charset="0"/>
              </a:rPr>
              <a:t> </a:t>
            </a:r>
            <a:r>
              <a:rPr lang="tr-TR" sz="2000" dirty="0">
                <a:solidFill>
                  <a:srgbClr val="1F1F1F"/>
                </a:solidFill>
                <a:latin typeface="Times New Roman" panose="02020603050405020304" pitchFamily="18" charset="0"/>
                <a:cs typeface="Times New Roman" panose="02020603050405020304" pitchFamily="18" charset="0"/>
              </a:rPr>
              <a:t>Dekar başına düşen kilogram olarak ise 5. sırada yer almaktadır</a:t>
            </a:r>
            <a:r>
              <a:rPr lang="tr-TR" sz="3600" dirty="0">
                <a:solidFill>
                  <a:srgbClr val="1F1F1F"/>
                </a:solidFill>
                <a:latin typeface="Times New Roman" panose="02020603050405020304" pitchFamily="18" charset="0"/>
                <a:cs typeface="Times New Roman" panose="02020603050405020304" pitchFamily="18" charset="0"/>
              </a:rPr>
              <a:t>.</a:t>
            </a:r>
            <a:r>
              <a:rPr lang="tr-TR" sz="3600" b="0" i="0" dirty="0">
                <a:solidFill>
                  <a:srgbClr val="1F1F1F"/>
                </a:solidFill>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562BB88C-557A-4D3D-A99C-9EC2300516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38" y="2450238"/>
            <a:ext cx="8596668" cy="3798162"/>
          </a:xfrm>
        </p:spPr>
      </p:pic>
      <p:sp>
        <p:nvSpPr>
          <p:cNvPr id="4" name="Dikdörtgen 3">
            <a:extLst>
              <a:ext uri="{FF2B5EF4-FFF2-40B4-BE49-F238E27FC236}">
                <a16:creationId xmlns:a16="http://schemas.microsoft.com/office/drawing/2014/main" id="{2269B99B-1828-42DA-87EC-DF3315CE7133}"/>
              </a:ext>
            </a:extLst>
          </p:cNvPr>
          <p:cNvSpPr/>
          <p:nvPr/>
        </p:nvSpPr>
        <p:spPr>
          <a:xfrm>
            <a:off x="2194560" y="320010"/>
            <a:ext cx="75965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Metin kutusu 5">
            <a:extLst>
              <a:ext uri="{FF2B5EF4-FFF2-40B4-BE49-F238E27FC236}">
                <a16:creationId xmlns:a16="http://schemas.microsoft.com/office/drawing/2014/main" id="{86040503-5273-4E14-9DD5-2DF6BBBC2375}"/>
              </a:ext>
            </a:extLst>
          </p:cNvPr>
          <p:cNvSpPr txBox="1"/>
          <p:nvPr/>
        </p:nvSpPr>
        <p:spPr>
          <a:xfrm>
            <a:off x="2096085" y="388883"/>
            <a:ext cx="7737231"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pic>
        <p:nvPicPr>
          <p:cNvPr id="7" name="Resim 4">
            <a:extLst>
              <a:ext uri="{FF2B5EF4-FFF2-40B4-BE49-F238E27FC236}">
                <a16:creationId xmlns:a16="http://schemas.microsoft.com/office/drawing/2014/main" id="{45F418A6-A6D7-4CFD-A1BA-98BC567CC2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837" y="275462"/>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8" name="Resim 4">
            <a:extLst>
              <a:ext uri="{FF2B5EF4-FFF2-40B4-BE49-F238E27FC236}">
                <a16:creationId xmlns:a16="http://schemas.microsoft.com/office/drawing/2014/main" id="{83FA35EA-53B6-4AFA-9284-7C1C59508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6" y="320010"/>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84386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4560" y="320010"/>
            <a:ext cx="75965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4078"/>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2096085" y="388883"/>
            <a:ext cx="7737231"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93379" y="1156138"/>
            <a:ext cx="8849711" cy="784830"/>
          </a:xfrm>
          <a:prstGeom prst="rect">
            <a:avLst/>
          </a:prstGeom>
          <a:noFill/>
        </p:spPr>
        <p:txBody>
          <a:bodyPr wrap="square" rtlCol="0">
            <a:spAutoFit/>
          </a:bodyPr>
          <a:lstStyle/>
          <a:p>
            <a:pPr algn="ctr">
              <a:lnSpc>
                <a:spcPct val="150000"/>
              </a:lnSpc>
            </a:pPr>
            <a:r>
              <a:rPr lang="tr-TR" b="1" dirty="0">
                <a:latin typeface="Times New Roman" pitchFamily="18" charset="0"/>
                <a:cs typeface="Times New Roman" pitchFamily="18" charset="0"/>
              </a:rPr>
              <a:t>ANTEP FISTIĞI HAKKINDA GENEL BİLGİLER</a:t>
            </a:r>
            <a:r>
              <a:rPr lang="tr-TR" dirty="0">
                <a:latin typeface="Times New Roman" pitchFamily="18" charset="0"/>
                <a:cs typeface="Times New Roman" pitchFamily="18" charset="0"/>
              </a:rPr>
              <a:t> </a:t>
            </a:r>
          </a:p>
          <a:p>
            <a:endParaRPr lang="tr-TR" dirty="0"/>
          </a:p>
        </p:txBody>
      </p:sp>
      <p:pic>
        <p:nvPicPr>
          <p:cNvPr id="8"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2837" y="275462"/>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graphicFrame>
        <p:nvGraphicFramePr>
          <p:cNvPr id="9" name="Tablo 9">
            <a:extLst>
              <a:ext uri="{FF2B5EF4-FFF2-40B4-BE49-F238E27FC236}">
                <a16:creationId xmlns:a16="http://schemas.microsoft.com/office/drawing/2014/main" id="{6507D065-7B03-4417-A9B7-1809938C23B8}"/>
              </a:ext>
            </a:extLst>
          </p:cNvPr>
          <p:cNvGraphicFramePr>
            <a:graphicFrameLocks noGrp="1"/>
          </p:cNvGraphicFramePr>
          <p:nvPr>
            <p:extLst>
              <p:ext uri="{D42A27DB-BD31-4B8C-83A1-F6EECF244321}">
                <p14:modId xmlns:p14="http://schemas.microsoft.com/office/powerpoint/2010/main" val="389189832"/>
              </p:ext>
            </p:extLst>
          </p:nvPr>
        </p:nvGraphicFramePr>
        <p:xfrm>
          <a:off x="1465384" y="1555937"/>
          <a:ext cx="8006861" cy="5020880"/>
        </p:xfrm>
        <a:graphic>
          <a:graphicData uri="http://schemas.openxmlformats.org/drawingml/2006/table">
            <a:tbl>
              <a:tblPr firstRow="1" bandRow="1">
                <a:tableStyleId>{5C22544A-7EE6-4342-B048-85BDC9FD1C3A}</a:tableStyleId>
              </a:tblPr>
              <a:tblGrid>
                <a:gridCol w="6707791">
                  <a:extLst>
                    <a:ext uri="{9D8B030D-6E8A-4147-A177-3AD203B41FA5}">
                      <a16:colId xmlns:a16="http://schemas.microsoft.com/office/drawing/2014/main" val="2514419117"/>
                    </a:ext>
                  </a:extLst>
                </a:gridCol>
                <a:gridCol w="1299070">
                  <a:extLst>
                    <a:ext uri="{9D8B030D-6E8A-4147-A177-3AD203B41FA5}">
                      <a16:colId xmlns:a16="http://schemas.microsoft.com/office/drawing/2014/main" val="2891146156"/>
                    </a:ext>
                  </a:extLst>
                </a:gridCol>
              </a:tblGrid>
              <a:tr h="483878">
                <a:tc gridSpan="2">
                  <a:txBody>
                    <a:bodyPr/>
                    <a:lstStyle/>
                    <a:p>
                      <a:r>
                        <a:rPr lang="tr-TR" dirty="0"/>
                        <a:t>İLİMİZDE FISTIK TİCARETİ YAPAN ODA , KOOPERATİF VE ESNAF ÜYE SAYISI</a:t>
                      </a:r>
                    </a:p>
                  </a:txBody>
                  <a:tcPr/>
                </a:tc>
                <a:tc hMerge="1">
                  <a:txBody>
                    <a:bodyPr/>
                    <a:lstStyle/>
                    <a:p>
                      <a:endParaRPr lang="tr-TR" dirty="0"/>
                    </a:p>
                  </a:txBody>
                  <a:tcPr/>
                </a:tc>
                <a:extLst>
                  <a:ext uri="{0D108BD9-81ED-4DB2-BD59-A6C34878D82A}">
                    <a16:rowId xmlns:a16="http://schemas.microsoft.com/office/drawing/2014/main" val="101345683"/>
                  </a:ext>
                </a:extLst>
              </a:tr>
              <a:tr h="279825">
                <a:tc>
                  <a:txBody>
                    <a:bodyPr/>
                    <a:lstStyle/>
                    <a:p>
                      <a:r>
                        <a:rPr lang="tr-TR" sz="1800" dirty="0">
                          <a:latin typeface="Times New Roman" pitchFamily="18" charset="0"/>
                          <a:cs typeface="Times New Roman" pitchFamily="18" charset="0"/>
                        </a:rPr>
                        <a:t>Nizip Fıstıkçılar Kooperatifi</a:t>
                      </a:r>
                      <a:endParaRPr lang="tr-TR" dirty="0"/>
                    </a:p>
                  </a:txBody>
                  <a:tcPr/>
                </a:tc>
                <a:tc>
                  <a:txBody>
                    <a:bodyPr/>
                    <a:lstStyle/>
                    <a:p>
                      <a:r>
                        <a:rPr lang="tr-TR" sz="1800" dirty="0">
                          <a:latin typeface="Times New Roman" pitchFamily="18" charset="0"/>
                          <a:cs typeface="Times New Roman" pitchFamily="18" charset="0"/>
                        </a:rPr>
                        <a:t>165</a:t>
                      </a:r>
                      <a:endParaRPr lang="tr-TR" dirty="0"/>
                    </a:p>
                  </a:txBody>
                  <a:tcPr/>
                </a:tc>
                <a:extLst>
                  <a:ext uri="{0D108BD9-81ED-4DB2-BD59-A6C34878D82A}">
                    <a16:rowId xmlns:a16="http://schemas.microsoft.com/office/drawing/2014/main" val="3582436124"/>
                  </a:ext>
                </a:extLst>
              </a:tr>
              <a:tr h="352508">
                <a:tc>
                  <a:txBody>
                    <a:bodyPr/>
                    <a:lstStyle/>
                    <a:p>
                      <a:r>
                        <a:rPr lang="tr-TR" sz="1800" dirty="0">
                          <a:latin typeface="Times New Roman" pitchFamily="18" charset="0"/>
                          <a:cs typeface="Times New Roman" pitchFamily="18" charset="0"/>
                        </a:rPr>
                        <a:t>Diğer Esnaflar (Kooperatife Kayıtlı Olmayan)</a:t>
                      </a:r>
                      <a:endParaRPr lang="tr-TR" dirty="0"/>
                    </a:p>
                  </a:txBody>
                  <a:tcPr/>
                </a:tc>
                <a:tc>
                  <a:txBody>
                    <a:bodyPr/>
                    <a:lstStyle/>
                    <a:p>
                      <a:r>
                        <a:rPr lang="tr-TR" sz="1800" dirty="0">
                          <a:latin typeface="Times New Roman" pitchFamily="18" charset="0"/>
                          <a:cs typeface="Times New Roman" pitchFamily="18" charset="0"/>
                        </a:rPr>
                        <a:t>355</a:t>
                      </a:r>
                      <a:endParaRPr lang="tr-TR" dirty="0"/>
                    </a:p>
                  </a:txBody>
                  <a:tcPr/>
                </a:tc>
                <a:extLst>
                  <a:ext uri="{0D108BD9-81ED-4DB2-BD59-A6C34878D82A}">
                    <a16:rowId xmlns:a16="http://schemas.microsoft.com/office/drawing/2014/main" val="2300062346"/>
                  </a:ext>
                </a:extLst>
              </a:tr>
              <a:tr h="352508">
                <a:tc>
                  <a:txBody>
                    <a:bodyPr/>
                    <a:lstStyle/>
                    <a:p>
                      <a:r>
                        <a:rPr lang="tr-TR" sz="1800" b="1" dirty="0">
                          <a:latin typeface="Times New Roman" pitchFamily="18" charset="0"/>
                          <a:cs typeface="Times New Roman" pitchFamily="18" charset="0"/>
                        </a:rPr>
                        <a:t>Toplam</a:t>
                      </a:r>
                      <a:endParaRPr lang="tr-TR" dirty="0"/>
                    </a:p>
                  </a:txBody>
                  <a:tcPr/>
                </a:tc>
                <a:tc>
                  <a:txBody>
                    <a:bodyPr/>
                    <a:lstStyle/>
                    <a:p>
                      <a:r>
                        <a:rPr lang="tr-TR" sz="1800" b="1" dirty="0">
                          <a:latin typeface="Times New Roman" pitchFamily="18" charset="0"/>
                          <a:cs typeface="Times New Roman" pitchFamily="18" charset="0"/>
                        </a:rPr>
                        <a:t>520</a:t>
                      </a:r>
                      <a:endParaRPr lang="tr-TR" dirty="0"/>
                    </a:p>
                  </a:txBody>
                  <a:tcPr/>
                </a:tc>
                <a:extLst>
                  <a:ext uri="{0D108BD9-81ED-4DB2-BD59-A6C34878D82A}">
                    <a16:rowId xmlns:a16="http://schemas.microsoft.com/office/drawing/2014/main" val="1279934633"/>
                  </a:ext>
                </a:extLst>
              </a:tr>
              <a:tr h="352508">
                <a:tc>
                  <a:txBody>
                    <a:bodyPr/>
                    <a:lstStyle/>
                    <a:p>
                      <a:r>
                        <a:rPr lang="tr-TR" sz="1800" dirty="0">
                          <a:latin typeface="Times New Roman" pitchFamily="18" charset="0"/>
                          <a:cs typeface="Times New Roman" pitchFamily="18" charset="0"/>
                        </a:rPr>
                        <a:t>Kayıt Dışı Gezen Esnaf</a:t>
                      </a:r>
                      <a:endParaRPr lang="tr-TR" dirty="0"/>
                    </a:p>
                  </a:txBody>
                  <a:tcPr/>
                </a:tc>
                <a:tc>
                  <a:txBody>
                    <a:bodyPr/>
                    <a:lstStyle/>
                    <a:p>
                      <a:r>
                        <a:rPr lang="tr-TR" sz="1800" dirty="0">
                          <a:latin typeface="Times New Roman" pitchFamily="18" charset="0"/>
                          <a:cs typeface="Times New Roman" pitchFamily="18" charset="0"/>
                        </a:rPr>
                        <a:t>2100</a:t>
                      </a:r>
                      <a:endParaRPr lang="tr-TR" dirty="0"/>
                    </a:p>
                  </a:txBody>
                  <a:tcPr/>
                </a:tc>
                <a:extLst>
                  <a:ext uri="{0D108BD9-81ED-4DB2-BD59-A6C34878D82A}">
                    <a16:rowId xmlns:a16="http://schemas.microsoft.com/office/drawing/2014/main" val="2561745717"/>
                  </a:ext>
                </a:extLst>
              </a:tr>
              <a:tr h="352508">
                <a:tc>
                  <a:txBody>
                    <a:bodyPr/>
                    <a:lstStyle/>
                    <a:p>
                      <a:r>
                        <a:rPr lang="tr-TR" sz="1800" b="1" dirty="0">
                          <a:latin typeface="Times New Roman" pitchFamily="18" charset="0"/>
                          <a:cs typeface="Times New Roman" pitchFamily="18" charset="0"/>
                        </a:rPr>
                        <a:t>GENEL TOPLAM</a:t>
                      </a:r>
                      <a:endParaRPr lang="tr-TR" dirty="0"/>
                    </a:p>
                  </a:txBody>
                  <a:tcPr/>
                </a:tc>
                <a:tc>
                  <a:txBody>
                    <a:bodyPr/>
                    <a:lstStyle/>
                    <a:p>
                      <a:r>
                        <a:rPr lang="tr-TR" sz="1800" b="1" dirty="0">
                          <a:latin typeface="Times New Roman" pitchFamily="18" charset="0"/>
                          <a:cs typeface="Times New Roman" pitchFamily="18" charset="0"/>
                        </a:rPr>
                        <a:t>2620</a:t>
                      </a:r>
                      <a:endParaRPr lang="tr-TR" dirty="0"/>
                    </a:p>
                  </a:txBody>
                  <a:tcPr/>
                </a:tc>
                <a:extLst>
                  <a:ext uri="{0D108BD9-81ED-4DB2-BD59-A6C34878D82A}">
                    <a16:rowId xmlns:a16="http://schemas.microsoft.com/office/drawing/2014/main" val="1533803368"/>
                  </a:ext>
                </a:extLst>
              </a:tr>
              <a:tr h="352508">
                <a:tc>
                  <a:txBody>
                    <a:bodyPr/>
                    <a:lstStyle/>
                    <a:p>
                      <a:r>
                        <a:rPr lang="tr-TR" sz="1800" dirty="0">
                          <a:latin typeface="Times New Roman" pitchFamily="18" charset="0"/>
                          <a:cs typeface="Times New Roman" pitchFamily="18" charset="0"/>
                        </a:rPr>
                        <a:t>Gaziantep Fıstıkçılar Kooperatifi İşletme </a:t>
                      </a:r>
                      <a:endParaRPr lang="tr-TR" dirty="0"/>
                    </a:p>
                  </a:txBody>
                  <a:tcPr/>
                </a:tc>
                <a:tc>
                  <a:txBody>
                    <a:bodyPr/>
                    <a:lstStyle/>
                    <a:p>
                      <a:r>
                        <a:rPr lang="tr-TR" sz="1800" dirty="0">
                          <a:latin typeface="Times New Roman" pitchFamily="18" charset="0"/>
                          <a:cs typeface="Times New Roman" pitchFamily="18" charset="0"/>
                        </a:rPr>
                        <a:t>296</a:t>
                      </a:r>
                      <a:endParaRPr lang="tr-TR" dirty="0"/>
                    </a:p>
                  </a:txBody>
                  <a:tcPr/>
                </a:tc>
                <a:extLst>
                  <a:ext uri="{0D108BD9-81ED-4DB2-BD59-A6C34878D82A}">
                    <a16:rowId xmlns:a16="http://schemas.microsoft.com/office/drawing/2014/main" val="2501380749"/>
                  </a:ext>
                </a:extLst>
              </a:tr>
              <a:tr h="352508">
                <a:tc>
                  <a:txBody>
                    <a:bodyPr/>
                    <a:lstStyle/>
                    <a:p>
                      <a:r>
                        <a:rPr lang="tr-TR" sz="1800" dirty="0">
                          <a:latin typeface="Times New Roman" pitchFamily="18" charset="0"/>
                          <a:cs typeface="Times New Roman" pitchFamily="18" charset="0"/>
                        </a:rPr>
                        <a:t>Fıstıkçılar Odası</a:t>
                      </a:r>
                      <a:endParaRPr lang="tr-TR" dirty="0"/>
                    </a:p>
                  </a:txBody>
                  <a:tcPr/>
                </a:tc>
                <a:tc>
                  <a:txBody>
                    <a:bodyPr/>
                    <a:lstStyle/>
                    <a:p>
                      <a:r>
                        <a:rPr lang="tr-TR" sz="1800" dirty="0">
                          <a:latin typeface="Times New Roman" pitchFamily="18" charset="0"/>
                          <a:cs typeface="Times New Roman" pitchFamily="18" charset="0"/>
                        </a:rPr>
                        <a:t>165</a:t>
                      </a:r>
                      <a:endParaRPr lang="tr-TR" dirty="0"/>
                    </a:p>
                  </a:txBody>
                  <a:tcPr/>
                </a:tc>
                <a:extLst>
                  <a:ext uri="{0D108BD9-81ED-4DB2-BD59-A6C34878D82A}">
                    <a16:rowId xmlns:a16="http://schemas.microsoft.com/office/drawing/2014/main" val="266871141"/>
                  </a:ext>
                </a:extLst>
              </a:tr>
              <a:tr h="352508">
                <a:tc>
                  <a:txBody>
                    <a:bodyPr/>
                    <a:lstStyle/>
                    <a:p>
                      <a:r>
                        <a:rPr lang="tr-TR" sz="1800" dirty="0">
                          <a:latin typeface="Times New Roman" pitchFamily="18" charset="0"/>
                          <a:cs typeface="Times New Roman" pitchFamily="18" charset="0"/>
                        </a:rPr>
                        <a:t>Diğer Esnaflar (Kooperatife ve Odaya Kayıtlı Olmayan) </a:t>
                      </a:r>
                      <a:endParaRPr lang="tr-TR" dirty="0"/>
                    </a:p>
                  </a:txBody>
                  <a:tcPr/>
                </a:tc>
                <a:tc>
                  <a:txBody>
                    <a:bodyPr/>
                    <a:lstStyle/>
                    <a:p>
                      <a:r>
                        <a:rPr lang="tr-TR" sz="1800" dirty="0">
                          <a:latin typeface="Times New Roman" pitchFamily="18" charset="0"/>
                          <a:cs typeface="Times New Roman" pitchFamily="18" charset="0"/>
                        </a:rPr>
                        <a:t>420</a:t>
                      </a:r>
                      <a:endParaRPr lang="tr-TR" dirty="0"/>
                    </a:p>
                  </a:txBody>
                  <a:tcPr/>
                </a:tc>
                <a:extLst>
                  <a:ext uri="{0D108BD9-81ED-4DB2-BD59-A6C34878D82A}">
                    <a16:rowId xmlns:a16="http://schemas.microsoft.com/office/drawing/2014/main" val="3278305719"/>
                  </a:ext>
                </a:extLst>
              </a:tr>
              <a:tr h="352508">
                <a:tc>
                  <a:txBody>
                    <a:bodyPr/>
                    <a:lstStyle/>
                    <a:p>
                      <a:r>
                        <a:rPr lang="tr-TR" sz="1800" b="1" dirty="0">
                          <a:latin typeface="Times New Roman" pitchFamily="18" charset="0"/>
                          <a:cs typeface="Times New Roman" pitchFamily="18" charset="0"/>
                        </a:rPr>
                        <a:t>Toplam</a:t>
                      </a:r>
                      <a:endParaRPr lang="tr-TR" dirty="0"/>
                    </a:p>
                  </a:txBody>
                  <a:tcPr/>
                </a:tc>
                <a:tc>
                  <a:txBody>
                    <a:bodyPr/>
                    <a:lstStyle/>
                    <a:p>
                      <a:r>
                        <a:rPr lang="tr-TR" sz="1800" b="1" dirty="0">
                          <a:latin typeface="Times New Roman" pitchFamily="18" charset="0"/>
                          <a:cs typeface="Times New Roman" pitchFamily="18" charset="0"/>
                        </a:rPr>
                        <a:t>881</a:t>
                      </a:r>
                      <a:endParaRPr lang="tr-TR" dirty="0"/>
                    </a:p>
                  </a:txBody>
                  <a:tcPr/>
                </a:tc>
                <a:extLst>
                  <a:ext uri="{0D108BD9-81ED-4DB2-BD59-A6C34878D82A}">
                    <a16:rowId xmlns:a16="http://schemas.microsoft.com/office/drawing/2014/main" val="2853041699"/>
                  </a:ext>
                </a:extLst>
              </a:tr>
              <a:tr h="3542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dirty="0">
                          <a:latin typeface="Times New Roman" pitchFamily="18" charset="0"/>
                          <a:cs typeface="Times New Roman" pitchFamily="18" charset="0"/>
                        </a:rPr>
                        <a:t>Kayıt Dışı Gezen Esnaf </a:t>
                      </a:r>
                      <a:endParaRPr lang="tr-TR" dirty="0"/>
                    </a:p>
                    <a:p>
                      <a:endParaRPr lang="tr-TR" dirty="0"/>
                    </a:p>
                  </a:txBody>
                  <a:tcPr/>
                </a:tc>
                <a:tc>
                  <a:txBody>
                    <a:bodyPr/>
                    <a:lstStyle/>
                    <a:p>
                      <a:r>
                        <a:rPr lang="tr-TR" sz="1800" dirty="0">
                          <a:latin typeface="Times New Roman" pitchFamily="18" charset="0"/>
                          <a:cs typeface="Times New Roman" pitchFamily="18" charset="0"/>
                        </a:rPr>
                        <a:t>4000</a:t>
                      </a:r>
                      <a:endParaRPr lang="tr-TR" dirty="0"/>
                    </a:p>
                  </a:txBody>
                  <a:tcPr/>
                </a:tc>
                <a:extLst>
                  <a:ext uri="{0D108BD9-81ED-4DB2-BD59-A6C34878D82A}">
                    <a16:rowId xmlns:a16="http://schemas.microsoft.com/office/drawing/2014/main" val="2001219979"/>
                  </a:ext>
                </a:extLst>
              </a:tr>
              <a:tr h="605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b="1" dirty="0">
                          <a:latin typeface="Times New Roman" pitchFamily="18" charset="0"/>
                          <a:cs typeface="Times New Roman" pitchFamily="18" charset="0"/>
                        </a:rPr>
                        <a:t>GENEL TOPLAM</a:t>
                      </a:r>
                      <a:endParaRPr lang="tr-TR" dirty="0"/>
                    </a:p>
                  </a:txBody>
                  <a:tcPr/>
                </a:tc>
                <a:tc>
                  <a:txBody>
                    <a:bodyPr/>
                    <a:lstStyle/>
                    <a:p>
                      <a:r>
                        <a:rPr lang="tr-TR" sz="1800" b="1" dirty="0">
                          <a:latin typeface="Times New Roman" pitchFamily="18" charset="0"/>
                          <a:cs typeface="Times New Roman" pitchFamily="18" charset="0"/>
                        </a:rPr>
                        <a:t>4881</a:t>
                      </a:r>
                      <a:endParaRPr lang="tr-TR" dirty="0"/>
                    </a:p>
                  </a:txBody>
                  <a:tcPr/>
                </a:tc>
                <a:extLst>
                  <a:ext uri="{0D108BD9-81ED-4DB2-BD59-A6C34878D82A}">
                    <a16:rowId xmlns:a16="http://schemas.microsoft.com/office/drawing/2014/main" val="2093947962"/>
                  </a:ext>
                </a:extLst>
              </a:tr>
            </a:tbl>
          </a:graphicData>
        </a:graphic>
      </p:graphicFrame>
    </p:spTree>
    <p:extLst>
      <p:ext uri="{BB962C8B-B14F-4D97-AF65-F5344CB8AC3E}">
        <p14:creationId xmlns:p14="http://schemas.microsoft.com/office/powerpoint/2010/main" val="101870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8F7C20EB-71E7-40AB-818A-70945BA7D07D}"/>
              </a:ext>
            </a:extLst>
          </p:cNvPr>
          <p:cNvSpPr txBox="1">
            <a:spLocks noGrp="1"/>
          </p:cNvSpPr>
          <p:nvPr>
            <p:ph type="title"/>
          </p:nvPr>
        </p:nvSpPr>
        <p:spPr>
          <a:xfrm>
            <a:off x="837661" y="325159"/>
            <a:ext cx="8596312" cy="646331"/>
          </a:xfrm>
          <a:prstGeom prst="rect">
            <a:avLst/>
          </a:prstGeom>
          <a:noFill/>
        </p:spPr>
        <p:txBody>
          <a:bodyPr wrap="square" rtlCol="0">
            <a:spAutoFit/>
          </a:bodyPr>
          <a:lstStyle/>
          <a:p>
            <a:endParaRPr lang="tr-TR" dirty="0"/>
          </a:p>
        </p:txBody>
      </p:sp>
      <p:sp>
        <p:nvSpPr>
          <p:cNvPr id="3" name="İçerik Yer Tutucusu 2">
            <a:extLst>
              <a:ext uri="{FF2B5EF4-FFF2-40B4-BE49-F238E27FC236}">
                <a16:creationId xmlns:a16="http://schemas.microsoft.com/office/drawing/2014/main" id="{099B678F-F87A-4584-9266-D6335D8B14C2}"/>
              </a:ext>
            </a:extLst>
          </p:cNvPr>
          <p:cNvSpPr>
            <a:spLocks noGrp="1"/>
          </p:cNvSpPr>
          <p:nvPr>
            <p:ph idx="1"/>
          </p:nvPr>
        </p:nvSpPr>
        <p:spPr>
          <a:xfrm>
            <a:off x="677333" y="1305017"/>
            <a:ext cx="9940360" cy="4305670"/>
          </a:xfrm>
        </p:spPr>
        <p:txBody>
          <a:bodyPr>
            <a:normAutofit lnSpcReduction="10000"/>
          </a:bodyPr>
          <a:lstStyle/>
          <a:p>
            <a:pPr marL="0" indent="0">
              <a:buNone/>
            </a:pPr>
            <a:r>
              <a:rPr lang="tr-TR" sz="1900" b="0" i="0" dirty="0">
                <a:solidFill>
                  <a:srgbClr val="212529"/>
                </a:solidFill>
                <a:effectLst/>
                <a:latin typeface="Times New Roman" panose="02020603050405020304" pitchFamily="18" charset="0"/>
                <a:cs typeface="Times New Roman" panose="02020603050405020304" pitchFamily="18" charset="0"/>
              </a:rPr>
              <a:t>Tüm bu veriler ışığında;</a:t>
            </a:r>
          </a:p>
          <a:p>
            <a:pPr marL="0" indent="0">
              <a:buNone/>
            </a:pPr>
            <a:r>
              <a:rPr lang="tr-TR" sz="1900" b="0" i="0" dirty="0">
                <a:solidFill>
                  <a:srgbClr val="212529"/>
                </a:solidFill>
                <a:effectLst/>
                <a:latin typeface="Times New Roman" panose="02020603050405020304" pitchFamily="18" charset="0"/>
                <a:cs typeface="Times New Roman" panose="02020603050405020304" pitchFamily="18" charset="0"/>
              </a:rPr>
              <a:t>	Türkiye'nin Antep fıstığı üretiminin yüzde 90'ından fazlasının Güneydoğu Anadolu Bölgesi'nde yapılmaktadır. Sadece Şanlıurfa ve Gaziantep, ülkemiz üretiminin yüzde </a:t>
            </a:r>
            <a:r>
              <a:rPr lang="tr-TR" sz="1900" dirty="0">
                <a:solidFill>
                  <a:srgbClr val="212529"/>
                </a:solidFill>
                <a:latin typeface="Times New Roman" panose="02020603050405020304" pitchFamily="18" charset="0"/>
                <a:cs typeface="Times New Roman" panose="02020603050405020304" pitchFamily="18" charset="0"/>
              </a:rPr>
              <a:t>80</a:t>
            </a:r>
            <a:r>
              <a:rPr lang="tr-TR" sz="1900" b="0" i="0" dirty="0">
                <a:solidFill>
                  <a:srgbClr val="212529"/>
                </a:solidFill>
                <a:effectLst/>
                <a:latin typeface="Times New Roman" panose="02020603050405020304" pitchFamily="18" charset="0"/>
                <a:cs typeface="Times New Roman" panose="02020603050405020304" pitchFamily="18" charset="0"/>
              </a:rPr>
              <a:t>’e yakınını karşılamaktadır. Şu an 60 milyon olan Antep fıstığı ağaç varlığımızın yarısı kadar da Antep fıstığı fidanı dikilmiştir. Fıstık dikili alan 4.1 Milyon Dekardır. Bununla birlikte her geçen gün yeni ağaç dikimi devam etmektedir. Yaklaşık her yıl 5 Milyon ağaç ekilmektedir. 2021 yılında 119.000 ton, </a:t>
            </a:r>
            <a:r>
              <a:rPr lang="tr-TR" sz="1900" dirty="0">
                <a:solidFill>
                  <a:srgbClr val="212529"/>
                </a:solidFill>
                <a:latin typeface="Times New Roman" panose="02020603050405020304" pitchFamily="18" charset="0"/>
                <a:cs typeface="Times New Roman" panose="02020603050405020304" pitchFamily="18" charset="0"/>
              </a:rPr>
              <a:t>2022 yılında 239.000 ton,2023 yılında 150.000 ton, 2024 yılında da 388.000 ton fıstık üretimi yapılmış olup,</a:t>
            </a:r>
            <a:r>
              <a:rPr lang="tr-TR" sz="1900" b="0" i="0" dirty="0">
                <a:solidFill>
                  <a:srgbClr val="212529"/>
                </a:solidFill>
                <a:effectLst/>
                <a:latin typeface="Times New Roman" panose="02020603050405020304" pitchFamily="18" charset="0"/>
                <a:cs typeface="Times New Roman" panose="02020603050405020304" pitchFamily="18" charset="0"/>
              </a:rPr>
              <a:t> gelecek on yılda Türkiye’nin Antep fıstığı rekoltesi Amerika’yı geçerek Dünya 1.’si olacaktır. Şimdiden rekolte artacağından Dünya Antep Fıstığı pazarında tanıtılması ve pazarlanması için Amerika ve İran’ın pazarına girerek İhracat payımızı arttırmamız gerekmektedir. Antep fıstığının 2023 yılında net 10.370,406 ton, 2024 yılı Temmuz ayına kadar 6.778,026 ton ihracatı yapılmıştır. İhracat yapılan ülkeler genellikle Avrupa Birliği ülkeleridir. </a:t>
            </a:r>
          </a:p>
          <a:p>
            <a:pPr marL="0" indent="0">
              <a:buNone/>
            </a:pPr>
            <a:r>
              <a:rPr lang="tr-TR" sz="1900" b="0" i="0" dirty="0">
                <a:solidFill>
                  <a:srgbClr val="212529"/>
                </a:solidFill>
                <a:effectLst/>
                <a:latin typeface="Times New Roman" panose="02020603050405020304" pitchFamily="18" charset="0"/>
                <a:cs typeface="Times New Roman" panose="02020603050405020304" pitchFamily="18" charset="0"/>
              </a:rPr>
              <a:t>	D</a:t>
            </a:r>
            <a:r>
              <a:rPr lang="tr-TR" sz="1900" b="0" i="0" dirty="0">
                <a:solidFill>
                  <a:srgbClr val="1F1F1F"/>
                </a:solidFill>
                <a:effectLst/>
                <a:latin typeface="Times New Roman" panose="02020603050405020304" pitchFamily="18" charset="0"/>
                <a:cs typeface="Times New Roman" panose="02020603050405020304" pitchFamily="18" charset="0"/>
              </a:rPr>
              <a:t>ünya fıstık ithalatı </a:t>
            </a:r>
            <a:r>
              <a:rPr lang="tr-TR" sz="1900" b="0" i="0" dirty="0">
                <a:solidFill>
                  <a:srgbClr val="040C28"/>
                </a:solidFill>
                <a:effectLst/>
                <a:latin typeface="Times New Roman" panose="02020603050405020304" pitchFamily="18" charset="0"/>
                <a:cs typeface="Times New Roman" panose="02020603050405020304" pitchFamily="18" charset="0"/>
              </a:rPr>
              <a:t>263 bin ton</a:t>
            </a:r>
            <a:r>
              <a:rPr lang="tr-TR" sz="1900" b="0" i="0" dirty="0">
                <a:solidFill>
                  <a:srgbClr val="1F1F1F"/>
                </a:solidFill>
                <a:effectLst/>
                <a:latin typeface="Times New Roman" panose="02020603050405020304" pitchFamily="18" charset="0"/>
                <a:cs typeface="Times New Roman" panose="02020603050405020304" pitchFamily="18" charset="0"/>
              </a:rPr>
              <a:t> olup, Çin 104 bin ton ve %40 payla ilk sırada yer almaktadır. Almanya 48 bin ton, İtalya 20 bin ton, Hindistan 19 bin ton ve Hong Kong 17 bin ton ile Çin'den sonra gelen önemli ülkelerdir.</a:t>
            </a:r>
          </a:p>
          <a:p>
            <a:pPr marL="0" indent="0">
              <a:buNone/>
            </a:pPr>
            <a:endParaRPr lang="tr-TR" dirty="0"/>
          </a:p>
        </p:txBody>
      </p:sp>
      <p:pic>
        <p:nvPicPr>
          <p:cNvPr id="4" name="Resim 3">
            <a:extLst>
              <a:ext uri="{FF2B5EF4-FFF2-40B4-BE49-F238E27FC236}">
                <a16:creationId xmlns:a16="http://schemas.microsoft.com/office/drawing/2014/main" id="{A73A08B8-131F-4521-92A8-1203B24A6E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6" y="298522"/>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5" name="Resim 4">
            <a:extLst>
              <a:ext uri="{FF2B5EF4-FFF2-40B4-BE49-F238E27FC236}">
                <a16:creationId xmlns:a16="http://schemas.microsoft.com/office/drawing/2014/main" id="{A8C3EAA9-0D43-4F60-A819-5EB157C3A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1250" y="320010"/>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9" name="Dikdörtgen 8">
            <a:extLst>
              <a:ext uri="{FF2B5EF4-FFF2-40B4-BE49-F238E27FC236}">
                <a16:creationId xmlns:a16="http://schemas.microsoft.com/office/drawing/2014/main" id="{DC1B113C-63CB-4337-ADE1-3E43B808D243}"/>
              </a:ext>
            </a:extLst>
          </p:cNvPr>
          <p:cNvSpPr/>
          <p:nvPr/>
        </p:nvSpPr>
        <p:spPr>
          <a:xfrm>
            <a:off x="2194560" y="320010"/>
            <a:ext cx="7366690"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i="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br>
              <a:rPr lang="tr-TR" sz="1800" b="1" i="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1800" b="1" i="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SONUÇ</a:t>
            </a:r>
            <a:endParaRPr lang="tr-TR" dirty="0"/>
          </a:p>
        </p:txBody>
      </p:sp>
    </p:spTree>
    <p:extLst>
      <p:ext uri="{BB962C8B-B14F-4D97-AF65-F5344CB8AC3E}">
        <p14:creationId xmlns:p14="http://schemas.microsoft.com/office/powerpoint/2010/main" val="272906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9B678F-F87A-4584-9266-D6335D8B14C2}"/>
              </a:ext>
            </a:extLst>
          </p:cNvPr>
          <p:cNvSpPr>
            <a:spLocks noGrp="1"/>
          </p:cNvSpPr>
          <p:nvPr>
            <p:ph idx="1"/>
          </p:nvPr>
        </p:nvSpPr>
        <p:spPr>
          <a:xfrm>
            <a:off x="677334" y="1811046"/>
            <a:ext cx="9984748" cy="4643020"/>
          </a:xfrm>
        </p:spPr>
        <p:txBody>
          <a:bodyPr>
            <a:noAutofit/>
          </a:bodyPr>
          <a:lstStyle/>
          <a:p>
            <a:pPr marL="0" indent="0">
              <a:buNone/>
            </a:pPr>
            <a:r>
              <a:rPr lang="tr-TR" dirty="0">
                <a:latin typeface="Times New Roman" panose="02020603050405020304" pitchFamily="18" charset="0"/>
                <a:cs typeface="Times New Roman" panose="02020603050405020304" pitchFamily="18" charset="0"/>
              </a:rPr>
              <a:t>	2024 yılında Antep fıstığı rekoltesi 388.000 ton olduğundan Türkiye’nin iç piyasada tükettiği toplam fıstık içi ve kavrulmuş fıstık yaklaşık 90.000 ton, ihracatı ise yaklaşık 10.000 </a:t>
            </a:r>
            <a:r>
              <a:rPr lang="tr-TR" dirty="0" err="1">
                <a:latin typeface="Times New Roman" panose="02020603050405020304" pitchFamily="18" charset="0"/>
                <a:cs typeface="Times New Roman" panose="02020603050405020304" pitchFamily="18" charset="0"/>
              </a:rPr>
              <a:t>ton’dur</a:t>
            </a:r>
            <a:r>
              <a:rPr lang="tr-TR" dirty="0">
                <a:latin typeface="Times New Roman" panose="02020603050405020304" pitchFamily="18" charset="0"/>
                <a:cs typeface="Times New Roman" panose="02020603050405020304" pitchFamily="18" charset="0"/>
              </a:rPr>
              <a:t>. Gaziantep fıstığı ülke ekonomisine 2024 yılında ekonomimize yaklaşık 388.000 ton X 250 TL=97 Milyar katkısı olacaktır. 288.000 ton fazla fıstığın ihracatı yapıldığından72 Milyar (2 Milyar Dolar) katkı sağlayacaktır.</a:t>
            </a:r>
          </a:p>
          <a:p>
            <a:pPr marL="0" indent="0">
              <a:buNone/>
            </a:pPr>
            <a:r>
              <a:rPr lang="tr-TR" dirty="0">
                <a:latin typeface="Times New Roman" panose="02020603050405020304" pitchFamily="18" charset="0"/>
                <a:cs typeface="Times New Roman" panose="02020603050405020304" pitchFamily="18" charset="0"/>
              </a:rPr>
              <a:t>	288.000 ton Antep fıstığının dünya ithalatını yapan Çin, AB ve Orta Doğu Ülkelerine ihracatının yapılması gerekmektedir. Dünya fıstık piyasasında rekabet edebilmek için fiyatlarımızın Dünya fiyatlarına uygun olması gerekir. 2023 yılında Dünya Antep Fıstığı pazarında kavrulmuş Antep Fıstığının kg fiyatı İran 10 Dolar’a satarken, Türkiye İç pazarındaki fiyatı 16 Dolar olduğundan ihracat fazla yapılamamıştır. Dünya ihracat payında %2 olan payımızı %10’a çıkarabilmek için Dünya Piyasasına uygun fiyata çekmemiz gerekir. Antep Fıstığının İhracat oranını arttırmamız için acilen İhracatçılara teşvik verilmesi gerekmektedir. Teşvik verildiğinde Dünya pazarına hızlı bir şekilde girerek ürünlerin stoklarının eritilmesini sağlamış oluruz.</a:t>
            </a:r>
          </a:p>
        </p:txBody>
      </p:sp>
      <p:sp>
        <p:nvSpPr>
          <p:cNvPr id="5" name="Başlık 4">
            <a:extLst>
              <a:ext uri="{FF2B5EF4-FFF2-40B4-BE49-F238E27FC236}">
                <a16:creationId xmlns:a16="http://schemas.microsoft.com/office/drawing/2014/main" id="{369BAC73-F567-4F02-91FA-6576921C2CD3}"/>
              </a:ext>
            </a:extLst>
          </p:cNvPr>
          <p:cNvSpPr>
            <a:spLocks noGrp="1"/>
          </p:cNvSpPr>
          <p:nvPr>
            <p:ph type="title"/>
          </p:nvPr>
        </p:nvSpPr>
        <p:spPr>
          <a:xfrm>
            <a:off x="677863" y="609600"/>
            <a:ext cx="8596312" cy="965929"/>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tr-TR" sz="2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br>
              <a:rPr lang="tr-TR" sz="2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SONUÇ</a:t>
            </a:r>
            <a:endParaRPr lang="tr-TR" sz="2000" dirty="0"/>
          </a:p>
        </p:txBody>
      </p:sp>
      <p:pic>
        <p:nvPicPr>
          <p:cNvPr id="6" name="Resim 5">
            <a:extLst>
              <a:ext uri="{FF2B5EF4-FFF2-40B4-BE49-F238E27FC236}">
                <a16:creationId xmlns:a16="http://schemas.microsoft.com/office/drawing/2014/main" id="{435FDDED-5298-4F20-BF4C-584A483188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4191"/>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7" name="Resim 6">
            <a:extLst>
              <a:ext uri="{FF2B5EF4-FFF2-40B4-BE49-F238E27FC236}">
                <a16:creationId xmlns:a16="http://schemas.microsoft.com/office/drawing/2014/main" id="{5B633258-0911-4481-BA77-3492D99677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2" y="724191"/>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111932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510154" y="352391"/>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93379" y="1156138"/>
            <a:ext cx="8849711" cy="369332"/>
          </a:xfrm>
          <a:prstGeom prst="rect">
            <a:avLst/>
          </a:prstGeom>
          <a:noFill/>
        </p:spPr>
        <p:txBody>
          <a:bodyPr wrap="square" rtlCol="0">
            <a:spAutoFit/>
          </a:bodyPr>
          <a:lstStyle/>
          <a:p>
            <a:endParaRPr lang="tr-TR" dirty="0"/>
          </a:p>
        </p:txBody>
      </p:sp>
      <p:sp>
        <p:nvSpPr>
          <p:cNvPr id="14" name="Dikdörtgen 13"/>
          <p:cNvSpPr/>
          <p:nvPr/>
        </p:nvSpPr>
        <p:spPr>
          <a:xfrm>
            <a:off x="767255" y="1156138"/>
            <a:ext cx="6495393" cy="4191981"/>
          </a:xfrm>
          <a:prstGeom prst="rect">
            <a:avLst/>
          </a:prstGeom>
        </p:spPr>
        <p:txBody>
          <a:bodyPr wrap="square">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Antep fıstığı(</a:t>
            </a:r>
            <a:r>
              <a:rPr lang="tr-TR" sz="2000" dirty="0" err="1">
                <a:latin typeface="Times New Roman" panose="02020603050405020304" pitchFamily="18" charset="0"/>
                <a:cs typeface="Times New Roman" panose="02020603050405020304" pitchFamily="18" charset="0"/>
              </a:rPr>
              <a:t>Pistacia</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vera</a:t>
            </a:r>
            <a:r>
              <a:rPr lang="tr-TR" sz="2000" dirty="0">
                <a:latin typeface="Times New Roman" panose="02020603050405020304" pitchFamily="18" charset="0"/>
                <a:cs typeface="Times New Roman" panose="02020603050405020304" pitchFamily="18" charset="0"/>
              </a:rPr>
              <a:t>), sakız ağacıgillerden, kabuklu bir meyvedir. Antep fıstığı ağacında yetişir, yağlı ve ince kabukludur. Fıstık ağacı uzun ömrü boyunca bakım ve budama ile görkemli iri bir ağaç durumunu alır. Aslında dışa açılarak gelişen dalları, yeşil renkli yaprakları ile güzel bir görünüm arz eder. Park ve bahçelerde süs ağacı olarak, eczacılıkta, pastacılıkta, tatlıcılıkta, dondurmacılık vb. yurtdışında salam sosis ve pizza sektörlerinde de kullanılmaktadır. </a:t>
            </a:r>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228" y="1525470"/>
            <a:ext cx="3783724" cy="4406784"/>
          </a:xfrm>
          <a:prstGeom prst="rect">
            <a:avLst/>
          </a:prstGeom>
        </p:spPr>
      </p:pic>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36043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9B678F-F87A-4584-9266-D6335D8B14C2}"/>
              </a:ext>
            </a:extLst>
          </p:cNvPr>
          <p:cNvSpPr>
            <a:spLocks noGrp="1"/>
          </p:cNvSpPr>
          <p:nvPr>
            <p:ph idx="1"/>
          </p:nvPr>
        </p:nvSpPr>
        <p:spPr>
          <a:xfrm>
            <a:off x="677334" y="1411551"/>
            <a:ext cx="9922604" cy="4048216"/>
          </a:xfrm>
        </p:spPr>
        <p:txBody>
          <a:bodyPr>
            <a:normAutofit fontScale="92500" lnSpcReduction="10000"/>
          </a:bodyPr>
          <a:lstStyle/>
          <a:p>
            <a:pPr marL="0" indent="0">
              <a:buNone/>
            </a:pPr>
            <a:r>
              <a:rPr lang="tr-TR" sz="1700" dirty="0">
                <a:latin typeface="Times New Roman" panose="02020603050405020304" pitchFamily="18" charset="0"/>
                <a:cs typeface="Times New Roman" panose="02020603050405020304" pitchFamily="18" charset="0"/>
              </a:rPr>
              <a:t>Son olarak Gaziantep Fıstığı pazarlanması ve ihracatının %90’ı Gaziantep’ten yapılmaktadır. Gaziantep Fıstık Hal’ine getirilen ürünler komisyoncular tarafından ayakta esnaf dediğimiz (Kayıt dışı) kişiler tarafından alınarak, kayıt dışı bir şekilde fıstığı işleyerek kavrulmuş kuruyemiş ve iç fıstık olarak tekrar halde komisyoncular tarafından satılmaktadır. Yaklaşık olarak Gaziantep ve Nizip’te 6.100 esnaf bu işle gelir sağlamaktadır. Komisyoncular köylülerden müstahsil makbuzu kesmemekte, kayıt dışı olan ayakta esnafında vergi kaydı bulunmadığından vergi kaybı oluşmaktadır. Kayıt dışı alım satımlardan dolayı Antep fıstığının rekoltesi kesin olarak tespit edilememektedir. Gaziantep Fıstığı var yılı ve yok yılı olarak rekoltesi değişmektedir. Var yılı olduğunda fiyat düşerken yok yılında kayıt dışı gezen esnaf tarafından işlenmeden 2-3 yıl dayanan fıstıkları stok yaparak piyasayı arz ve talebe göre yönlendirmektedir.</a:t>
            </a:r>
          </a:p>
          <a:p>
            <a:pPr marL="0" indent="0">
              <a:buNone/>
            </a:pPr>
            <a:r>
              <a:rPr lang="tr-TR" sz="1700" dirty="0">
                <a:latin typeface="Times New Roman" panose="02020603050405020304" pitchFamily="18" charset="0"/>
                <a:cs typeface="Times New Roman" panose="02020603050405020304" pitchFamily="18" charset="0"/>
              </a:rPr>
              <a:t>Gaziantep ve Nizip Fıstık Halleri ve diğer illerde komisyoncular tarafından satılan fıstıkların kaydı tutulmadığından kimlerin stok yaptığı tespit edilememektedir. Hal’e getirilen ürünlerin müstahsil makbuzu kesilmediğinden %2 stopaj kaybı oluşmaktadır. Tarım ve Orman Bakanlığı tarafından %2 stopajı kesilen çiftçilere ürün desteğinin verilmesi Antep Fıstığının kayıt içine alınmasını ve stokçuluğun önlenmesini sağlar. Antep fıstığının Dünya fıstık piyasasında rekabet edebilmesi için </a:t>
            </a:r>
            <a:r>
              <a:rPr lang="tr-TR" sz="1700" dirty="0" err="1">
                <a:latin typeface="Times New Roman" panose="02020603050405020304" pitchFamily="18" charset="0"/>
                <a:cs typeface="Times New Roman" panose="02020603050405020304" pitchFamily="18" charset="0"/>
              </a:rPr>
              <a:t>fıstıkbirliğin</a:t>
            </a:r>
            <a:r>
              <a:rPr lang="tr-TR" sz="1700" dirty="0">
                <a:latin typeface="Times New Roman" panose="02020603050405020304" pitchFamily="18" charset="0"/>
                <a:cs typeface="Times New Roman" panose="02020603050405020304" pitchFamily="18" charset="0"/>
              </a:rPr>
              <a:t> kurulması gerekir. Dünyada 1. fıstık üreticisi olan Amerika Dünyaya fıstık pazarına ihracatını Fıstık Kooperatifleri tarafından yapmaktadır. Kooperatif kurulduğunda Dünya Piyasasının takibi, rekoltenin tespiti, çiftçinin ürününü zamanında değerlendirmesini, ürün fiyatının tespitini yaparak fıstık çiftçisinin sorunlarını çözecektir.</a:t>
            </a:r>
          </a:p>
          <a:p>
            <a:pPr marL="0" indent="0">
              <a:buNone/>
            </a:pPr>
            <a:endParaRPr lang="tr-TR" dirty="0"/>
          </a:p>
          <a:p>
            <a:pPr marL="0" indent="0">
              <a:buNone/>
            </a:pPr>
            <a:endParaRPr lang="tr-TR" dirty="0"/>
          </a:p>
        </p:txBody>
      </p:sp>
      <p:pic>
        <p:nvPicPr>
          <p:cNvPr id="4" name="Resim 3">
            <a:extLst>
              <a:ext uri="{FF2B5EF4-FFF2-40B4-BE49-F238E27FC236}">
                <a16:creationId xmlns:a16="http://schemas.microsoft.com/office/drawing/2014/main" id="{736C32A9-CBCA-4A56-BACA-A2D34F104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6" y="298522"/>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5" name="Resim 4">
            <a:extLst>
              <a:ext uri="{FF2B5EF4-FFF2-40B4-BE49-F238E27FC236}">
                <a16:creationId xmlns:a16="http://schemas.microsoft.com/office/drawing/2014/main" id="{E20F1D51-DD0A-4693-81F5-ED19FB66B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2" y="298522"/>
            <a:ext cx="2110154"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Başlık 4">
            <a:extLst>
              <a:ext uri="{FF2B5EF4-FFF2-40B4-BE49-F238E27FC236}">
                <a16:creationId xmlns:a16="http://schemas.microsoft.com/office/drawing/2014/main" id="{99DEEB2E-37BA-412C-9D5E-E4588D031832}"/>
              </a:ext>
            </a:extLst>
          </p:cNvPr>
          <p:cNvSpPr>
            <a:spLocks noGrp="1"/>
          </p:cNvSpPr>
          <p:nvPr>
            <p:ph type="title"/>
          </p:nvPr>
        </p:nvSpPr>
        <p:spPr>
          <a:xfrm>
            <a:off x="2194560" y="298522"/>
            <a:ext cx="707944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tr-TR" sz="2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br>
              <a:rPr lang="tr-TR" sz="2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SONUÇ</a:t>
            </a:r>
            <a:endParaRPr lang="tr-TR" sz="2000" dirty="0"/>
          </a:p>
        </p:txBody>
      </p:sp>
    </p:spTree>
    <p:extLst>
      <p:ext uri="{BB962C8B-B14F-4D97-AF65-F5344CB8AC3E}">
        <p14:creationId xmlns:p14="http://schemas.microsoft.com/office/powerpoint/2010/main" val="37521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93379" y="1156138"/>
            <a:ext cx="8849711" cy="369332"/>
          </a:xfrm>
          <a:prstGeom prst="rect">
            <a:avLst/>
          </a:prstGeom>
          <a:noFill/>
        </p:spPr>
        <p:txBody>
          <a:bodyPr wrap="square" rtlCol="0">
            <a:spAutoFit/>
          </a:bodyPr>
          <a:lstStyle/>
          <a:p>
            <a:endParaRPr lang="tr-TR" dirty="0"/>
          </a:p>
        </p:txBody>
      </p:sp>
      <p:sp>
        <p:nvSpPr>
          <p:cNvPr id="14" name="Dikdörtgen 13"/>
          <p:cNvSpPr/>
          <p:nvPr/>
        </p:nvSpPr>
        <p:spPr>
          <a:xfrm>
            <a:off x="767255" y="1156138"/>
            <a:ext cx="6530360" cy="4662815"/>
          </a:xfrm>
          <a:prstGeom prst="rect">
            <a:avLst/>
          </a:prstGeom>
        </p:spPr>
        <p:txBody>
          <a:bodyPr wrap="square">
            <a:spAutoFit/>
          </a:bodyPr>
          <a:lstStyle/>
          <a:p>
            <a:pPr algn="just">
              <a:lnSpc>
                <a:spcPct val="150000"/>
              </a:lnSpc>
            </a:pPr>
            <a:r>
              <a:rPr lang="tr-TR" dirty="0">
                <a:latin typeface="Times New Roman" panose="02020603050405020304" pitchFamily="18" charset="0"/>
                <a:ea typeface="TimesNewRomanPSMT"/>
                <a:cs typeface="Times New Roman" panose="02020603050405020304" pitchFamily="18" charset="0"/>
              </a:rPr>
              <a:t>Antepfıstığı </a:t>
            </a: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i="1" dirty="0" err="1">
                <a:latin typeface="Times New Roman" panose="02020603050405020304" pitchFamily="18" charset="0"/>
                <a:ea typeface="Calibri" panose="020F0502020204030204" pitchFamily="34" charset="0"/>
                <a:cs typeface="Times New Roman" panose="02020603050405020304" pitchFamily="18" charset="0"/>
              </a:rPr>
              <a:t>Pistacia</a:t>
            </a:r>
            <a:r>
              <a:rPr lang="tr-TR" i="1" dirty="0">
                <a:latin typeface="Times New Roman" panose="02020603050405020304" pitchFamily="18" charset="0"/>
                <a:ea typeface="Calibri" panose="020F0502020204030204" pitchFamily="34" charset="0"/>
                <a:cs typeface="Times New Roman" panose="02020603050405020304" pitchFamily="18" charset="0"/>
              </a:rPr>
              <a:t> </a:t>
            </a:r>
            <a:r>
              <a:rPr lang="tr-TR" i="1" dirty="0" err="1">
                <a:latin typeface="Times New Roman" panose="02020603050405020304" pitchFamily="18" charset="0"/>
                <a:ea typeface="Calibri" panose="020F0502020204030204" pitchFamily="34" charset="0"/>
                <a:cs typeface="Times New Roman" panose="02020603050405020304" pitchFamily="18" charset="0"/>
              </a:rPr>
              <a:t>vera</a:t>
            </a:r>
            <a:r>
              <a:rPr lang="tr-TR" i="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TimesNewRomanPSMT"/>
                <a:cs typeface="Times New Roman" panose="02020603050405020304" pitchFamily="18" charset="0"/>
              </a:rPr>
              <a:t>L.), sakız ağacıgiller </a:t>
            </a: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Anacardiaceae</a:t>
            </a: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a:latin typeface="Times New Roman" panose="02020603050405020304" pitchFamily="18" charset="0"/>
                <a:ea typeface="TimesNewRomanPSMT"/>
                <a:cs typeface="Times New Roman" panose="02020603050405020304" pitchFamily="18" charset="0"/>
              </a:rPr>
              <a:t>familyasından </a:t>
            </a:r>
            <a:r>
              <a:rPr lang="tr-TR" dirty="0" err="1">
                <a:latin typeface="Times New Roman" panose="02020603050405020304" pitchFamily="18" charset="0"/>
                <a:ea typeface="TimesNewRomanPSMT"/>
                <a:cs typeface="Times New Roman" panose="02020603050405020304" pitchFamily="18" charset="0"/>
              </a:rPr>
              <a:t>dioik</a:t>
            </a:r>
            <a:r>
              <a:rPr lang="tr-TR" dirty="0">
                <a:latin typeface="Times New Roman" panose="02020603050405020304" pitchFamily="18" charset="0"/>
                <a:ea typeface="TimesNewRomanPSMT"/>
                <a:cs typeface="Times New Roman" panose="02020603050405020304" pitchFamily="18" charset="0"/>
              </a:rPr>
              <a:t> ve yenebilen </a:t>
            </a:r>
            <a:r>
              <a:rPr lang="tr-TR" dirty="0">
                <a:latin typeface="Times New Roman" panose="02020603050405020304" pitchFamily="18" charset="0"/>
                <a:ea typeface="Calibri" panose="020F0502020204030204" pitchFamily="34" charset="0"/>
                <a:cs typeface="Times New Roman" panose="02020603050405020304" pitchFamily="18" charset="0"/>
              </a:rPr>
              <a:t>kabuklu meyve veren bir bitkidir. </a:t>
            </a:r>
            <a:r>
              <a:rPr lang="tr-TR" dirty="0">
                <a:latin typeface="Times New Roman" panose="02020603050405020304" pitchFamily="18" charset="0"/>
                <a:ea typeface="TimesNewRomanPSMT"/>
                <a:cs typeface="Times New Roman" panose="02020603050405020304" pitchFamily="18" charset="0"/>
              </a:rPr>
              <a:t>Antepfıstığı dünyada kuzey ve güney yarımkürelerinin 30–</a:t>
            </a:r>
            <a:r>
              <a:rPr lang="tr-TR" dirty="0">
                <a:latin typeface="Times New Roman" panose="02020603050405020304" pitchFamily="18" charset="0"/>
                <a:ea typeface="Calibri" panose="020F0502020204030204" pitchFamily="34" charset="0"/>
                <a:cs typeface="Times New Roman" panose="02020603050405020304" pitchFamily="18" charset="0"/>
              </a:rPr>
              <a:t>45</a:t>
            </a:r>
            <a:r>
              <a:rPr lang="tr-TR" dirty="0">
                <a:latin typeface="Times New Roman" panose="02020603050405020304" pitchFamily="18" charset="0"/>
                <a:ea typeface="TimesNewRomanPSMT"/>
                <a:cs typeface="Times New Roman" panose="02020603050405020304" pitchFamily="18" charset="0"/>
              </a:rPr>
              <a:t>° paralellerinin uygun mikro klimalarında</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TimesNewRomanPSMT"/>
                <a:cs typeface="Times New Roman" panose="02020603050405020304" pitchFamily="18" charset="0"/>
              </a:rPr>
              <a:t>yetişmektedir. Türkiye, kuzey yarım küresinde fıstığın gen merkezi üzerindedir. Özellikle Güneydoğu Anadolu Bölgesi, Antepfıstığının gen</a:t>
            </a:r>
            <a:r>
              <a:rPr lang="tr-TR" dirty="0">
                <a:latin typeface="Times New Roman" panose="02020603050405020304" pitchFamily="18" charset="0"/>
                <a:ea typeface="Calibri" panose="020F0502020204030204" pitchFamily="34" charset="0"/>
                <a:cs typeface="Times New Roman" panose="02020603050405020304" pitchFamily="18" charset="0"/>
              </a:rPr>
              <a:t> merkezlerinden birisi ve ilk kez Etiler</a:t>
            </a:r>
            <a:r>
              <a:rPr lang="tr-TR" dirty="0">
                <a:latin typeface="Times New Roman" panose="02020603050405020304" pitchFamily="18" charset="0"/>
                <a:ea typeface="TimesNewRomanPSMT"/>
                <a:cs typeface="Times New Roman" panose="02020603050405020304" pitchFamily="18" charset="0"/>
              </a:rPr>
              <a:t> tarafından kültüre alınan yerdir.</a:t>
            </a:r>
          </a:p>
          <a:p>
            <a:pPr algn="just">
              <a:lnSpc>
                <a:spcPct val="150000"/>
              </a:lnSpc>
            </a:pPr>
            <a:r>
              <a:rPr lang="tr-TR" dirty="0">
                <a:latin typeface="Times New Roman" panose="02020603050405020304" pitchFamily="18" charset="0"/>
                <a:cs typeface="Times New Roman" panose="02020603050405020304" pitchFamily="18" charset="0"/>
              </a:rPr>
              <a:t>Ülkemizde Antepfıstığı “altın ağacı” veya “yeşil altın” olarak tanımlanır. Bunun en önemli sebebi iyi fiyat bulup üreticiye yüksek gelir getirmesidir. </a:t>
            </a:r>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228" y="1525470"/>
            <a:ext cx="3783724" cy="4406784"/>
          </a:xfrm>
          <a:prstGeom prst="rect">
            <a:avLst/>
          </a:prstGeom>
        </p:spPr>
      </p:pic>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17695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69809" y="211016"/>
            <a:ext cx="676975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221536"/>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2433711" y="388883"/>
            <a:ext cx="5985075"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704194" y="1138477"/>
            <a:ext cx="8849711" cy="369332"/>
          </a:xfrm>
          <a:prstGeom prst="rect">
            <a:avLst/>
          </a:prstGeom>
          <a:noFill/>
        </p:spPr>
        <p:txBody>
          <a:bodyPr wrap="square" rtlCol="0">
            <a:spAutoFit/>
          </a:bodyPr>
          <a:lstStyle/>
          <a:p>
            <a:pPr algn="ctr"/>
            <a:r>
              <a:rPr lang="tr-TR" b="1" dirty="0"/>
              <a:t>SİSTEMATİĞİ</a:t>
            </a:r>
          </a:p>
        </p:txBody>
      </p:sp>
      <p:graphicFrame>
        <p:nvGraphicFramePr>
          <p:cNvPr id="13" name="Tablo 12"/>
          <p:cNvGraphicFramePr>
            <a:graphicFrameLocks noGrp="1"/>
          </p:cNvGraphicFramePr>
          <p:nvPr>
            <p:extLst>
              <p:ext uri="{D42A27DB-BD31-4B8C-83A1-F6EECF244321}">
                <p14:modId xmlns:p14="http://schemas.microsoft.com/office/powerpoint/2010/main" val="1649199267"/>
              </p:ext>
            </p:extLst>
          </p:nvPr>
        </p:nvGraphicFramePr>
        <p:xfrm>
          <a:off x="1008992" y="1650936"/>
          <a:ext cx="9648497" cy="4927261"/>
        </p:xfrm>
        <a:graphic>
          <a:graphicData uri="http://schemas.openxmlformats.org/drawingml/2006/table">
            <a:tbl>
              <a:tblPr firstRow="1" firstCol="1" bandRow="1">
                <a:tableStyleId>{5C22544A-7EE6-4342-B048-85BDC9FD1C3A}</a:tableStyleId>
              </a:tblPr>
              <a:tblGrid>
                <a:gridCol w="1959144">
                  <a:extLst>
                    <a:ext uri="{9D8B030D-6E8A-4147-A177-3AD203B41FA5}">
                      <a16:colId xmlns:a16="http://schemas.microsoft.com/office/drawing/2014/main" val="3398801480"/>
                    </a:ext>
                  </a:extLst>
                </a:gridCol>
                <a:gridCol w="7689353">
                  <a:extLst>
                    <a:ext uri="{9D8B030D-6E8A-4147-A177-3AD203B41FA5}">
                      <a16:colId xmlns:a16="http://schemas.microsoft.com/office/drawing/2014/main" val="2831292576"/>
                    </a:ext>
                  </a:extLst>
                </a:gridCol>
              </a:tblGrid>
              <a:tr h="301955">
                <a:tc>
                  <a:txBody>
                    <a:bodyPr/>
                    <a:lstStyle/>
                    <a:p>
                      <a:pPr algn="just">
                        <a:lnSpc>
                          <a:spcPct val="150000"/>
                        </a:lnSpc>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Takım </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tc>
                  <a:txBody>
                    <a:bodyPr/>
                    <a:lstStyle/>
                    <a:p>
                      <a:pPr algn="just">
                        <a:lnSpc>
                          <a:spcPct val="150000"/>
                        </a:lnSpc>
                        <a:spcAft>
                          <a:spcPts val="0"/>
                        </a:spcAft>
                      </a:pPr>
                      <a:r>
                        <a:rPr lang="tr-TR" sz="1400" b="0" dirty="0" err="1">
                          <a:solidFill>
                            <a:schemeClr val="tx1"/>
                          </a:solidFill>
                          <a:effectLst/>
                          <a:latin typeface="Times New Roman" panose="02020603050405020304" pitchFamily="18" charset="0"/>
                          <a:cs typeface="Times New Roman" panose="02020603050405020304" pitchFamily="18" charset="0"/>
                        </a:rPr>
                        <a:t>Sapindales</a:t>
                      </a:r>
                      <a:endParaRPr lang="tr-TR"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solidFill>
                      <a:schemeClr val="accent1">
                        <a:tint val="40000"/>
                      </a:schemeClr>
                    </a:solidFill>
                  </a:tcPr>
                </a:tc>
                <a:extLst>
                  <a:ext uri="{0D108BD9-81ED-4DB2-BD59-A6C34878D82A}">
                    <a16:rowId xmlns:a16="http://schemas.microsoft.com/office/drawing/2014/main" val="2925079042"/>
                  </a:ext>
                </a:extLst>
              </a:tr>
              <a:tr h="330379">
                <a:tc>
                  <a:txBody>
                    <a:bodyPr/>
                    <a:lstStyle/>
                    <a:p>
                      <a:pPr algn="just">
                        <a:lnSpc>
                          <a:spcPct val="150000"/>
                        </a:lnSpc>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 Familya </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tc>
                  <a:txBody>
                    <a:bodyPr/>
                    <a:lstStyle/>
                    <a:p>
                      <a:pPr algn="just">
                        <a:lnSpc>
                          <a:spcPct val="150000"/>
                        </a:lnSpc>
                        <a:spcAft>
                          <a:spcPts val="0"/>
                        </a:spcAft>
                      </a:pPr>
                      <a:r>
                        <a:rPr lang="tr-TR" sz="1400" kern="1200" dirty="0" err="1">
                          <a:solidFill>
                            <a:schemeClr val="dk1"/>
                          </a:solidFill>
                          <a:effectLst/>
                          <a:latin typeface="Times New Roman" panose="02020603050405020304" pitchFamily="18" charset="0"/>
                          <a:ea typeface="+mn-ea"/>
                          <a:cs typeface="Times New Roman" panose="02020603050405020304" pitchFamily="18" charset="0"/>
                        </a:rPr>
                        <a:t>Anacardiaceae</a:t>
                      </a:r>
                      <a:r>
                        <a:rPr lang="tr-TR" sz="1400" kern="1200" dirty="0">
                          <a:solidFill>
                            <a:schemeClr val="dk1"/>
                          </a:solidFill>
                          <a:effectLst/>
                          <a:latin typeface="Times New Roman" panose="02020603050405020304" pitchFamily="18" charset="0"/>
                          <a:ea typeface="+mn-ea"/>
                          <a:cs typeface="Times New Roman" panose="02020603050405020304" pitchFamily="18" charset="0"/>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238765780"/>
                  </a:ext>
                </a:extLst>
              </a:tr>
              <a:tr h="330379">
                <a:tc>
                  <a:txBody>
                    <a:bodyPr/>
                    <a:lstStyle/>
                    <a:p>
                      <a:pPr algn="just">
                        <a:lnSpc>
                          <a:spcPct val="150000"/>
                        </a:lnSpc>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Cins </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218158840"/>
                  </a:ext>
                </a:extLst>
              </a:tr>
              <a:tr h="330379">
                <a:tc rowSpan="12">
                  <a:txBody>
                    <a:bodyPr/>
                    <a:lstStyle/>
                    <a:p>
                      <a:pPr algn="just">
                        <a:lnSpc>
                          <a:spcPct val="150000"/>
                        </a:lnSpc>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Tür</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vera</a:t>
                      </a:r>
                      <a:r>
                        <a:rPr lang="tr-TR" sz="1400" dirty="0">
                          <a:effectLst/>
                          <a:latin typeface="Times New Roman" panose="02020603050405020304" pitchFamily="18" charset="0"/>
                          <a:cs typeface="Times New Roman" panose="02020603050405020304" pitchFamily="18" charset="0"/>
                        </a:rPr>
                        <a:t> L. (Antepfıstığı)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1739442834"/>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khinjuk</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Stocks</a:t>
                      </a:r>
                      <a:r>
                        <a:rPr lang="tr-TR" sz="1400" dirty="0">
                          <a:effectLst/>
                          <a:latin typeface="Times New Roman" panose="02020603050405020304" pitchFamily="18" charset="0"/>
                          <a:cs typeface="Times New Roman" panose="02020603050405020304" pitchFamily="18" charset="0"/>
                        </a:rPr>
                        <a:t> (Buttum)</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1096151064"/>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mutica</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648119719"/>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terebinthusL</a:t>
                      </a:r>
                      <a:r>
                        <a:rPr lang="tr-TR" sz="1400" dirty="0">
                          <a:effectLst/>
                          <a:latin typeface="Times New Roman" panose="02020603050405020304" pitchFamily="18" charset="0"/>
                          <a:cs typeface="Times New Roman" panose="02020603050405020304" pitchFamily="18" charset="0"/>
                        </a:rPr>
                        <a:t>. (Melengiç)</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1235729558"/>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palestina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Boiss</a:t>
                      </a:r>
                      <a:r>
                        <a:rPr lang="tr-TR" sz="1400" dirty="0">
                          <a:effectLst/>
                          <a:latin typeface="Times New Roman" panose="02020603050405020304" pitchFamily="18" charset="0"/>
                          <a:cs typeface="Times New Roman" panose="02020603050405020304" pitchFamily="18" charset="0"/>
                        </a:rPr>
                        <a:t>. (Filistin sakızı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3612020521"/>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chinensis</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Bge</a:t>
                      </a:r>
                      <a:r>
                        <a:rPr lang="tr-TR" sz="1400" dirty="0">
                          <a:effectLst/>
                          <a:latin typeface="Times New Roman" panose="02020603050405020304" pitchFamily="18" charset="0"/>
                          <a:cs typeface="Times New Roman" panose="02020603050405020304" pitchFamily="18" charset="0"/>
                        </a:rPr>
                        <a:t>. (Çin sakızı)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981664789"/>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atlantica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Desf</a:t>
                      </a:r>
                      <a:r>
                        <a:rPr lang="tr-TR" sz="1400" dirty="0">
                          <a:effectLst/>
                          <a:latin typeface="Times New Roman" panose="02020603050405020304" pitchFamily="18" charset="0"/>
                          <a:cs typeface="Times New Roman" panose="02020603050405020304" pitchFamily="18" charset="0"/>
                        </a:rPr>
                        <a:t>. (Atlantik sakızı)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1167175445"/>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lentiscus</a:t>
                      </a:r>
                      <a:r>
                        <a:rPr lang="tr-TR" sz="1400" dirty="0">
                          <a:effectLst/>
                          <a:latin typeface="Times New Roman" panose="02020603050405020304" pitchFamily="18" charset="0"/>
                          <a:cs typeface="Times New Roman" panose="02020603050405020304" pitchFamily="18" charset="0"/>
                        </a:rPr>
                        <a:t> L. (</a:t>
                      </a:r>
                      <a:r>
                        <a:rPr lang="tr-TR" sz="1400" dirty="0" err="1">
                          <a:effectLst/>
                          <a:latin typeface="Times New Roman" panose="02020603050405020304" pitchFamily="18" charset="0"/>
                          <a:cs typeface="Times New Roman" panose="02020603050405020304" pitchFamily="18" charset="0"/>
                        </a:rPr>
                        <a:t>Mezdeki</a:t>
                      </a:r>
                      <a:r>
                        <a:rPr lang="tr-TR" sz="1400" dirty="0">
                          <a:effectLst/>
                          <a:latin typeface="Times New Roman" panose="02020603050405020304" pitchFamily="18" charset="0"/>
                          <a:cs typeface="Times New Roman" panose="02020603050405020304" pitchFamily="18" charset="0"/>
                        </a:rPr>
                        <a:t> sakızı)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3884010500"/>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weinmannifolia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Poisson</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3396735227"/>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saportae</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Burnat</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2797694696"/>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mexicana</a:t>
                      </a:r>
                      <a:r>
                        <a:rPr lang="tr-TR" sz="1400" dirty="0">
                          <a:effectLst/>
                          <a:latin typeface="Times New Roman" panose="02020603050405020304" pitchFamily="18" charset="0"/>
                          <a:cs typeface="Times New Roman" panose="02020603050405020304" pitchFamily="18" charset="0"/>
                        </a:rPr>
                        <a:t> HBK (Meksika sakızı)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1606794069"/>
                  </a:ext>
                </a:extLst>
              </a:tr>
              <a:tr h="330379">
                <a:tc vMerge="1">
                  <a:txBody>
                    <a:bodyPr/>
                    <a:lstStyle/>
                    <a:p>
                      <a:endParaRPr lang="tr-TR"/>
                    </a:p>
                  </a:txBody>
                  <a:tcPr/>
                </a:tc>
                <a:tc>
                  <a:txBody>
                    <a:bodyPr/>
                    <a:lstStyle/>
                    <a:p>
                      <a:pPr algn="just">
                        <a:lnSpc>
                          <a:spcPct val="150000"/>
                        </a:lnSpc>
                        <a:spcAft>
                          <a:spcPts val="0"/>
                        </a:spcAft>
                      </a:pPr>
                      <a:r>
                        <a:rPr lang="tr-TR" sz="1400" dirty="0" err="1">
                          <a:effectLst/>
                          <a:latin typeface="Times New Roman" panose="02020603050405020304" pitchFamily="18" charset="0"/>
                          <a:cs typeface="Times New Roman" panose="02020603050405020304" pitchFamily="18" charset="0"/>
                        </a:rPr>
                        <a:t>Pistacia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texana</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Swingle</a:t>
                      </a:r>
                      <a:r>
                        <a:rPr lang="tr-TR" sz="1400" dirty="0">
                          <a:effectLst/>
                          <a:latin typeface="Times New Roman" panose="02020603050405020304" pitchFamily="18" charset="0"/>
                          <a:cs typeface="Times New Roman" panose="02020603050405020304" pitchFamily="18" charset="0"/>
                        </a:rPr>
                        <a:t> (</a:t>
                      </a:r>
                      <a:r>
                        <a:rPr lang="tr-TR" sz="1400" dirty="0" err="1">
                          <a:effectLst/>
                          <a:latin typeface="Times New Roman" panose="02020603050405020304" pitchFamily="18" charset="0"/>
                          <a:cs typeface="Times New Roman" panose="02020603050405020304" pitchFamily="18" charset="0"/>
                        </a:rPr>
                        <a:t>Teksas</a:t>
                      </a:r>
                      <a:r>
                        <a:rPr lang="tr-TR" sz="1400" dirty="0">
                          <a:effectLst/>
                          <a:latin typeface="Times New Roman" panose="02020603050405020304" pitchFamily="18" charset="0"/>
                          <a:cs typeface="Times New Roman" panose="02020603050405020304" pitchFamily="18" charset="0"/>
                        </a:rPr>
                        <a:t> sakızı)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1" marR="64691" marT="0" marB="0"/>
                </a:tc>
                <a:extLst>
                  <a:ext uri="{0D108BD9-81ED-4DB2-BD59-A6C34878D82A}">
                    <a16:rowId xmlns:a16="http://schemas.microsoft.com/office/drawing/2014/main" val="1747755422"/>
                  </a:ext>
                </a:extLst>
              </a:tr>
            </a:tbl>
          </a:graphicData>
        </a:graphic>
      </p:graphicFrame>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395"/>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34401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93379" y="1156138"/>
            <a:ext cx="8849711" cy="369332"/>
          </a:xfrm>
          <a:prstGeom prst="rect">
            <a:avLst/>
          </a:prstGeom>
          <a:noFill/>
        </p:spPr>
        <p:txBody>
          <a:bodyPr wrap="square" rtlCol="0">
            <a:spAutoFit/>
          </a:bodyPr>
          <a:lstStyle/>
          <a:p>
            <a:endParaRPr lang="tr-TR" dirty="0"/>
          </a:p>
        </p:txBody>
      </p:sp>
      <p:sp>
        <p:nvSpPr>
          <p:cNvPr id="14" name="Dikdörtgen 13"/>
          <p:cNvSpPr/>
          <p:nvPr/>
        </p:nvSpPr>
        <p:spPr>
          <a:xfrm>
            <a:off x="1661747" y="1191458"/>
            <a:ext cx="4993728" cy="923330"/>
          </a:xfrm>
          <a:prstGeom prst="rect">
            <a:avLst/>
          </a:prstGeom>
        </p:spPr>
        <p:txBody>
          <a:bodyPr wrap="square">
            <a:spAutoFit/>
          </a:bodyPr>
          <a:lstStyle/>
          <a:p>
            <a:pPr algn="just">
              <a:lnSpc>
                <a:spcPct val="150000"/>
              </a:lnSpc>
            </a:pPr>
            <a:r>
              <a:rPr lang="tr-TR" dirty="0">
                <a:latin typeface="Times New Roman" panose="02020603050405020304" pitchFamily="18" charset="0"/>
                <a:cs typeface="Times New Roman" panose="02020603050405020304" pitchFamily="18" charset="0"/>
              </a:rPr>
              <a:t>Ülkemizde Yetiştirilen Kültür Çeşitler</a:t>
            </a:r>
          </a:p>
          <a:p>
            <a:pPr algn="just">
              <a:lnSpc>
                <a:spcPct val="150000"/>
              </a:lnSpc>
            </a:pPr>
            <a:endParaRPr lang="tr-TR"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3" name="Resim 2"/>
          <p:cNvPicPr>
            <a:picLocks noChangeAspect="1"/>
          </p:cNvPicPr>
          <p:nvPr/>
        </p:nvPicPr>
        <p:blipFill>
          <a:blip r:embed="rId3"/>
          <a:stretch>
            <a:fillRect/>
          </a:stretch>
        </p:blipFill>
        <p:spPr>
          <a:xfrm>
            <a:off x="1661747" y="2114788"/>
            <a:ext cx="5486400" cy="2714664"/>
          </a:xfrm>
          <a:prstGeom prst="rect">
            <a:avLst/>
          </a:prstGeom>
        </p:spPr>
      </p:pic>
    </p:spTree>
    <p:extLst>
      <p:ext uri="{BB962C8B-B14F-4D97-AF65-F5344CB8AC3E}">
        <p14:creationId xmlns:p14="http://schemas.microsoft.com/office/powerpoint/2010/main" val="20389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93379" y="1156138"/>
            <a:ext cx="8849711" cy="369332"/>
          </a:xfrm>
          <a:prstGeom prst="rect">
            <a:avLst/>
          </a:prstGeom>
          <a:noFill/>
        </p:spPr>
        <p:txBody>
          <a:bodyPr wrap="square" rtlCol="0">
            <a:spAutoFit/>
          </a:bodyPr>
          <a:lstStyle/>
          <a:p>
            <a:endParaRPr lang="tr-TR" dirty="0"/>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2" name="Resim 1"/>
          <p:cNvPicPr>
            <a:picLocks noChangeAspect="1"/>
          </p:cNvPicPr>
          <p:nvPr/>
        </p:nvPicPr>
        <p:blipFill>
          <a:blip r:embed="rId3"/>
          <a:stretch>
            <a:fillRect/>
          </a:stretch>
        </p:blipFill>
        <p:spPr>
          <a:xfrm>
            <a:off x="0" y="1028326"/>
            <a:ext cx="12192000" cy="5829674"/>
          </a:xfrm>
          <a:prstGeom prst="rect">
            <a:avLst/>
          </a:prstGeom>
        </p:spPr>
      </p:pic>
    </p:spTree>
    <p:extLst>
      <p:ext uri="{BB962C8B-B14F-4D97-AF65-F5344CB8AC3E}">
        <p14:creationId xmlns:p14="http://schemas.microsoft.com/office/powerpoint/2010/main" val="39434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93379" y="1156138"/>
            <a:ext cx="9455167" cy="5262979"/>
          </a:xfrm>
          <a:prstGeom prst="rect">
            <a:avLst/>
          </a:prstGeom>
          <a:noFill/>
        </p:spPr>
        <p:txBody>
          <a:bodyPr wrap="square" rtlCol="0">
            <a:spAutoFit/>
          </a:bodyPr>
          <a:lstStyle/>
          <a:p>
            <a:pPr algn="just"/>
            <a:endParaRPr lang="tr-TR"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Fıstığın Yetiştirilme Alanları</a:t>
            </a:r>
          </a:p>
          <a:p>
            <a:pPr algn="just"/>
            <a:endParaRPr lang="tr-TR"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Türkiye antepfıstığı üretiminin yaklaşık % 94'ünü Güneydoğu Anadolu Bölgesi oluşturmaktadır. </a:t>
            </a:r>
            <a:r>
              <a:rPr lang="tr-TR" sz="2000" dirty="0" err="1">
                <a:latin typeface="Times New Roman" panose="02020603050405020304" pitchFamily="18" charset="0"/>
                <a:cs typeface="Times New Roman" panose="02020603050405020304" pitchFamily="18" charset="0"/>
              </a:rPr>
              <a:t>Türkiyede</a:t>
            </a:r>
            <a:r>
              <a:rPr lang="tr-TR" sz="2000" dirty="0">
                <a:latin typeface="Times New Roman" panose="02020603050405020304" pitchFamily="18" charset="0"/>
                <a:cs typeface="Times New Roman" panose="02020603050405020304" pitchFamily="18" charset="0"/>
              </a:rPr>
              <a:t> çiftçi kayıt sistemine kaydedilen toplam antepfıstığı üretim alanının illere göre dağılımında da Doğu ve Güneydoğu illeri başta gelmekte, ancak Manisa, Çanakkale, Aydın, İzmir, Mersin illerinde de önemli sayılabilecek düzeyde antepfıstığı yetiştiriciliğinin yapıldığı görülmektedir.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Gaziantep, Adıyaman, Kahramanmaraş ve Şanlıurfa illerinde; Buttum (</a:t>
            </a:r>
            <a:r>
              <a:rPr lang="tr-TR" sz="2000" dirty="0" err="1">
                <a:latin typeface="Times New Roman" panose="02020603050405020304" pitchFamily="18" charset="0"/>
                <a:cs typeface="Times New Roman" panose="02020603050405020304" pitchFamily="18" charset="0"/>
              </a:rPr>
              <a:t>P.khinjuk</a:t>
            </a:r>
            <a:r>
              <a:rPr lang="tr-TR" sz="2000" dirty="0">
                <a:latin typeface="Times New Roman" panose="02020603050405020304" pitchFamily="18" charset="0"/>
                <a:cs typeface="Times New Roman" panose="02020603050405020304" pitchFamily="18" charset="0"/>
              </a:rPr>
              <a:t>) Siirt, Hakkari, Gaziantep, Adıyaman ve Bitlis illerinde; Yabani antepfıstığı (P </a:t>
            </a:r>
            <a:r>
              <a:rPr lang="tr-TR" sz="2000" dirty="0" err="1">
                <a:latin typeface="Times New Roman" panose="02020603050405020304" pitchFamily="18" charset="0"/>
                <a:cs typeface="Times New Roman" panose="02020603050405020304" pitchFamily="18" charset="0"/>
              </a:rPr>
              <a:t>vera</a:t>
            </a:r>
            <a:r>
              <a:rPr lang="tr-TR" sz="2000" dirty="0">
                <a:latin typeface="Times New Roman" panose="02020603050405020304" pitchFamily="18" charset="0"/>
                <a:cs typeface="Times New Roman" panose="02020603050405020304" pitchFamily="18" charset="0"/>
              </a:rPr>
              <a:t> ve melezleri) ise Gaziantep ve Kahramanmaraş illerinde bulunmaktadır.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Güneydoğu Anadolu bölgesi antepfıstığının en önemli üretim bölgesi olmasına karşın, Ege bölgesinin bazı </a:t>
            </a:r>
            <a:r>
              <a:rPr lang="tr-TR" sz="2000" dirty="0" err="1">
                <a:latin typeface="Times New Roman" panose="02020603050405020304" pitchFamily="18" charset="0"/>
                <a:cs typeface="Times New Roman" panose="02020603050405020304" pitchFamily="18" charset="0"/>
              </a:rPr>
              <a:t>lokasyonlarının</a:t>
            </a:r>
            <a:r>
              <a:rPr lang="tr-TR" sz="2000" dirty="0">
                <a:latin typeface="Times New Roman" panose="02020603050405020304" pitchFamily="18" charset="0"/>
                <a:cs typeface="Times New Roman" panose="02020603050405020304" pitchFamily="18" charset="0"/>
              </a:rPr>
              <a:t> da antepfıstığı yetiştiriciliği için uygun ekolojik koşullara sahip olduğu, son yıllarda Aydın, Manisa, Muğla, Çanakkale ve İzmir çevresinde de fıstık yetiştiriciliği yapıldığı bildirilmektedir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314339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70438" y="1156138"/>
            <a:ext cx="9100039" cy="2769989"/>
          </a:xfrm>
          <a:prstGeom prst="rect">
            <a:avLst/>
          </a:prstGeom>
          <a:noFill/>
        </p:spPr>
        <p:txBody>
          <a:bodyPr wrap="square" rtlCol="0">
            <a:spAutoFit/>
          </a:bodyPr>
          <a:lstStyle/>
          <a:p>
            <a:pPr algn="just"/>
            <a:r>
              <a:rPr lang="tr-TR" b="1" dirty="0"/>
              <a:t>ANTEPFISTIĞININ İNSAN BESLENMESİNDEKİ ÖNEMİ</a:t>
            </a:r>
          </a:p>
          <a:p>
            <a:pPr algn="just">
              <a:lnSpc>
                <a:spcPct val="150000"/>
              </a:lnSpc>
            </a:pPr>
            <a:r>
              <a:rPr lang="tr-TR" sz="2000" dirty="0">
                <a:latin typeface="Times New Roman" panose="02020603050405020304" pitchFamily="18" charset="0"/>
                <a:cs typeface="Times New Roman" panose="02020603050405020304" pitchFamily="18" charset="0"/>
              </a:rPr>
              <a:t>Protein insan beslenmesinde önemli bir yer tutar. Protein noksanlığının bitkisel üretimle karşılanması, son yıllarda ve özellikle gelişmiş ülkelerde artan bir eğilimdir. Antepfıstığının proteince ve diğer elementlerce zengin oluşu, onu daha da cazip duruma getirmektedir. </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pic>
        <p:nvPicPr>
          <p:cNvPr id="2" name="Resim 1"/>
          <p:cNvPicPr>
            <a:picLocks noChangeAspect="1"/>
          </p:cNvPicPr>
          <p:nvPr/>
        </p:nvPicPr>
        <p:blipFill>
          <a:blip r:embed="rId3"/>
          <a:stretch>
            <a:fillRect/>
          </a:stretch>
        </p:blipFill>
        <p:spPr>
          <a:xfrm>
            <a:off x="2777385" y="3521571"/>
            <a:ext cx="4619625" cy="2724150"/>
          </a:xfrm>
          <a:prstGeom prst="rect">
            <a:avLst/>
          </a:prstGeom>
        </p:spPr>
      </p:pic>
    </p:spTree>
    <p:extLst>
      <p:ext uri="{BB962C8B-B14F-4D97-AF65-F5344CB8AC3E}">
        <p14:creationId xmlns:p14="http://schemas.microsoft.com/office/powerpoint/2010/main" val="290750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6086" y="179333"/>
            <a:ext cx="757161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98" y="179333"/>
            <a:ext cx="2524302"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
        <p:nvSpPr>
          <p:cNvPr id="6" name="Metin kutusu 5"/>
          <p:cNvSpPr txBox="1"/>
          <p:nvPr/>
        </p:nvSpPr>
        <p:spPr>
          <a:xfrm>
            <a:off x="1008993" y="388883"/>
            <a:ext cx="7409793" cy="677108"/>
          </a:xfrm>
          <a:prstGeom prst="rect">
            <a:avLst/>
          </a:prstGeom>
          <a:noFill/>
        </p:spPr>
        <p:txBody>
          <a:bodyPr wrap="square" rtlCol="0">
            <a:spAutoFit/>
          </a:bodyPr>
          <a:lstStyle/>
          <a:p>
            <a:pPr algn="ctr"/>
            <a:r>
              <a:rPr lang="tr-T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ANTEP FISTIĞI</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
        <p:nvSpPr>
          <p:cNvPr id="7" name="Metin kutusu 6"/>
          <p:cNvSpPr txBox="1"/>
          <p:nvPr/>
        </p:nvSpPr>
        <p:spPr>
          <a:xfrm>
            <a:off x="870438" y="1156138"/>
            <a:ext cx="9100039" cy="3631763"/>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YILLIK ÜRÜN DALGALANMASI (PERİYODİSİTE)</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Antepfıstığı ağaçlarının fıstık üretimleri yıldan yıla farklılık göstermektedir. Verimde yıllara göre görülen bu farklılık (yıllık ürün dalgalanması) </a:t>
            </a:r>
            <a:r>
              <a:rPr lang="tr-TR" sz="2000" dirty="0" err="1">
                <a:latin typeface="Times New Roman" panose="02020603050405020304" pitchFamily="18" charset="0"/>
                <a:cs typeface="Times New Roman" panose="02020603050405020304" pitchFamily="18" charset="0"/>
              </a:rPr>
              <a:t>periyodisite</a:t>
            </a:r>
            <a:r>
              <a:rPr lang="tr-TR" sz="2000" dirty="0">
                <a:latin typeface="Times New Roman" panose="02020603050405020304" pitchFamily="18" charset="0"/>
                <a:cs typeface="Times New Roman" panose="02020603050405020304" pitchFamily="18" charset="0"/>
              </a:rPr>
              <a:t> olarak adlandırılmaktadır. </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Antepfıstığında </a:t>
            </a:r>
            <a:r>
              <a:rPr lang="tr-TR" sz="2000" dirty="0" err="1">
                <a:latin typeface="Times New Roman" panose="02020603050405020304" pitchFamily="18" charset="0"/>
                <a:cs typeface="Times New Roman" panose="02020603050405020304" pitchFamily="18" charset="0"/>
              </a:rPr>
              <a:t>periyodisite</a:t>
            </a:r>
            <a:r>
              <a:rPr lang="tr-TR" sz="2000" dirty="0">
                <a:latin typeface="Times New Roman" panose="02020603050405020304" pitchFamily="18" charset="0"/>
                <a:cs typeface="Times New Roman" panose="02020603050405020304" pitchFamily="18" charset="0"/>
              </a:rPr>
              <a:t> o kadar şiddetli oluşmaktadır ki halk arasında “var yılı”, “yok yılı” olarak isimlendirilmesine neden olmuştur. Sadece antepfıstığında değil fındık, limon, elma, kayısı gibi çok sayıda ağaç türünde de </a:t>
            </a:r>
            <a:r>
              <a:rPr lang="tr-TR" sz="2000" dirty="0" err="1">
                <a:latin typeface="Times New Roman" panose="02020603050405020304" pitchFamily="18" charset="0"/>
                <a:cs typeface="Times New Roman" panose="02020603050405020304" pitchFamily="18" charset="0"/>
              </a:rPr>
              <a:t>periyodisite</a:t>
            </a:r>
            <a:r>
              <a:rPr lang="tr-TR" sz="2000" dirty="0">
                <a:latin typeface="Times New Roman" panose="02020603050405020304" pitchFamily="18" charset="0"/>
                <a:cs typeface="Times New Roman" panose="02020603050405020304" pitchFamily="18" charset="0"/>
              </a:rPr>
              <a:t> görülmektedir</a:t>
            </a:r>
          </a:p>
        </p:txBody>
      </p:sp>
      <p:pic>
        <p:nvPicPr>
          <p:cNvPr id="8"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988"/>
            <a:ext cx="2173458" cy="851338"/>
          </a:xfrm>
          <a:prstGeom prst="rect">
            <a:avLst/>
          </a:prstGeom>
          <a:gradFill>
            <a:gsLst>
              <a:gs pos="0">
                <a:schemeClr val="bg1"/>
              </a:gs>
              <a:gs pos="74000">
                <a:schemeClr val="bg1">
                  <a:lumMod val="95000"/>
                </a:schemeClr>
              </a:gs>
              <a:gs pos="83000">
                <a:schemeClr val="accent1">
                  <a:lumMod val="20000"/>
                  <a:lumOff val="80000"/>
                </a:schemeClr>
              </a:gs>
              <a:gs pos="100000">
                <a:schemeClr val="accent1">
                  <a:lumMod val="20000"/>
                  <a:lumOff val="80000"/>
                </a:schemeClr>
              </a:gs>
            </a:gsLst>
            <a:lin ang="5400000" scaled="1"/>
          </a:gradFill>
        </p:spPr>
      </p:pic>
    </p:spTree>
    <p:extLst>
      <p:ext uri="{BB962C8B-B14F-4D97-AF65-F5344CB8AC3E}">
        <p14:creationId xmlns:p14="http://schemas.microsoft.com/office/powerpoint/2010/main" val="2966364885"/>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1773</TotalTime>
  <Words>1695</Words>
  <Application>Microsoft Office PowerPoint</Application>
  <PresentationFormat>Geniş ekran</PresentationFormat>
  <Paragraphs>127</Paragraphs>
  <Slides>20</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Google Sans</vt:lpstr>
      <vt:lpstr>Times New Roman</vt:lpstr>
      <vt:lpstr>Trebuchet MS</vt:lpstr>
      <vt:lpstr>Wingdings 3</vt:lpstr>
      <vt:lpstr>Yüzeyler</vt:lpstr>
      <vt:lpstr>   GAZİANTEP FISTIĞI RAPORU  2024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Yapılan araştırmaya göre Antep Fıstığının İhracat pazarına ilişkin verileri aşağıdaki şekildedir.</vt:lpstr>
      <vt:lpstr>    Türkiye  %48 ekili Antep fıstığı üretim alanında Dünyada birinci sırada,  Dekar başına düşen kilogram olarak ise 5. sırada yer almaktadır. </vt:lpstr>
      <vt:lpstr>PowerPoint Sunusu</vt:lpstr>
      <vt:lpstr>PowerPoint Sunusu</vt:lpstr>
      <vt:lpstr>ANTEP FISTIĞI SONUÇ</vt:lpstr>
      <vt:lpstr>ANTEP FISTIĞI SONUÇ</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Korkmaz</dc:creator>
  <cp:lastModifiedBy>Zehra Alagöz</cp:lastModifiedBy>
  <cp:revision>52</cp:revision>
  <cp:lastPrinted>2024-08-15T08:24:01Z</cp:lastPrinted>
  <dcterms:created xsi:type="dcterms:W3CDTF">2023-05-18T13:14:06Z</dcterms:created>
  <dcterms:modified xsi:type="dcterms:W3CDTF">2024-08-15T08:56:59Z</dcterms:modified>
</cp:coreProperties>
</file>